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6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8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9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19" r:id="rId5"/>
    <p:sldMasterId id="2147483724" r:id="rId6"/>
    <p:sldMasterId id="2147483729" r:id="rId7"/>
    <p:sldMasterId id="2147483653" r:id="rId8"/>
    <p:sldMasterId id="2147483702" r:id="rId9"/>
    <p:sldMasterId id="2147483716" r:id="rId10"/>
    <p:sldMasterId id="2147483662" r:id="rId11"/>
    <p:sldMasterId id="2147483673" r:id="rId12"/>
    <p:sldMasterId id="2147483685" r:id="rId13"/>
  </p:sldMasterIdLst>
  <p:notesMasterIdLst>
    <p:notesMasterId r:id="rId24"/>
  </p:notesMasterIdLst>
  <p:sldIdLst>
    <p:sldId id="257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446"/>
    <a:srgbClr val="6C4889"/>
    <a:srgbClr val="FFD500"/>
    <a:srgbClr val="312F48"/>
    <a:srgbClr val="FFE37C"/>
    <a:srgbClr val="35B6B4"/>
    <a:srgbClr val="DB5197"/>
    <a:srgbClr val="FFF5D1"/>
    <a:srgbClr val="96D1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5" autoAdjust="0"/>
    <p:restoredTop sz="96283" autoAdjust="0"/>
  </p:normalViewPr>
  <p:slideViewPr>
    <p:cSldViewPr snapToGrid="0" showGuides="1">
      <p:cViewPr varScale="1">
        <p:scale>
          <a:sx n="88" d="100"/>
          <a:sy n="88" d="100"/>
        </p:scale>
        <p:origin x="42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2ED09-1BDB-44B6-A0D7-223039E151B3}" type="datetimeFigureOut">
              <a:rPr lang="cy-GB" smtClean="0"/>
              <a:t>07/06/2024</a:t>
            </a:fld>
            <a:endParaRPr lang="cy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y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69F4B-9FA6-4337-B0DF-50135D2C79DB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549597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BCA46-F37C-1C35-F057-97309E9F1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1440000"/>
            <a:ext cx="5376000" cy="483825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200"/>
            </a:lvl1pPr>
          </a:lstStyle>
          <a:p>
            <a:r>
              <a:rPr lang="cy-GB" noProof="0"/>
              <a:t>TEITL Y SLEID</a:t>
            </a:r>
          </a:p>
        </p:txBody>
      </p:sp>
    </p:spTree>
    <p:extLst>
      <p:ext uri="{BB962C8B-B14F-4D97-AF65-F5344CB8AC3E}">
        <p14:creationId xmlns:p14="http://schemas.microsoft.com/office/powerpoint/2010/main" val="1094098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- Title - Sub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00D545-B480-0915-13EF-E1BFDA13C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71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CYFLWYNIAD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224FA0FF-5F73-F6CF-1CD6-12DAF59F8C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574000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pic>
        <p:nvPicPr>
          <p:cNvPr id="3" name="Picture 2" descr="Golygfa o gefn person yn eistedd wrth fwrdd gyda gliniadur agored a bag ar y bwrdd.">
            <a:extLst>
              <a:ext uri="{FF2B5EF4-FFF2-40B4-BE49-F238E27FC236}">
                <a16:creationId xmlns:a16="http://schemas.microsoft.com/office/drawing/2014/main" id="{A0A8343E-34F1-71D6-A7B4-420A470C40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000" y="3600000"/>
            <a:ext cx="1818000" cy="1818000"/>
          </a:xfrm>
          <a:prstGeom prst="rect">
            <a:avLst/>
          </a:prstGeom>
        </p:spPr>
      </p:pic>
      <p:pic>
        <p:nvPicPr>
          <p:cNvPr id="4" name="Picture 3" descr="Person sy'n gwenu yn sefyll o flaen bwrdd gwyn yn dal beiro marcio.">
            <a:extLst>
              <a:ext uri="{FF2B5EF4-FFF2-40B4-BE49-F238E27FC236}">
                <a16:creationId xmlns:a16="http://schemas.microsoft.com/office/drawing/2014/main" id="{CB43FDFA-862C-016A-CB9F-8C80C4BF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00" y="810000"/>
            <a:ext cx="2648915" cy="26640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14C9464-F5D9-9D1F-2FE3-4611E63F1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056000" y="810000"/>
            <a:ext cx="936000" cy="936000"/>
          </a:xfrm>
          <a:prstGeom prst="ellipse">
            <a:avLst/>
          </a:prstGeom>
          <a:solidFill>
            <a:srgbClr val="35B6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85000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- Bi-Title - Su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DE1D8-8677-7DF8-D2B7-9EC97D0F0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CYFLWYNIAD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50B89B21-167B-FF5A-7335-47032AE77F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0725" y="2340000"/>
            <a:ext cx="10515600" cy="5762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cy-GB" dirty="0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38E00EF4-2D2E-45E9-E808-CF3A6194CC0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B14282BB-3D0A-02C3-0449-182337A8411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sp>
        <p:nvSpPr>
          <p:cNvPr id="7" name="Picture Placeholder 1">
            <a:extLst>
              <a:ext uri="{FF2B5EF4-FFF2-40B4-BE49-F238E27FC236}">
                <a16:creationId xmlns:a16="http://schemas.microsoft.com/office/drawing/2014/main" id="{47C3A5FB-4EE6-DEBA-D0DE-837B7CC0CE4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084000" y="3600000"/>
            <a:ext cx="1817776" cy="1817776"/>
          </a:xfrm>
          <a:custGeom>
            <a:avLst/>
            <a:gdLst>
              <a:gd name="connsiteX0" fmla="*/ 908888 w 1817776"/>
              <a:gd name="connsiteY0" fmla="*/ 0 h 1817776"/>
              <a:gd name="connsiteX1" fmla="*/ 1817776 w 1817776"/>
              <a:gd name="connsiteY1" fmla="*/ 908888 h 1817776"/>
              <a:gd name="connsiteX2" fmla="*/ 908888 w 1817776"/>
              <a:gd name="connsiteY2" fmla="*/ 1817776 h 1817776"/>
              <a:gd name="connsiteX3" fmla="*/ 0 w 1817776"/>
              <a:gd name="connsiteY3" fmla="*/ 908888 h 1817776"/>
              <a:gd name="connsiteX4" fmla="*/ 908888 w 1817776"/>
              <a:gd name="connsiteY4" fmla="*/ 0 h 181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7776" h="1817776">
                <a:moveTo>
                  <a:pt x="908888" y="0"/>
                </a:moveTo>
                <a:cubicBezTo>
                  <a:pt x="1410853" y="0"/>
                  <a:pt x="1817776" y="406923"/>
                  <a:pt x="1817776" y="908888"/>
                </a:cubicBezTo>
                <a:cubicBezTo>
                  <a:pt x="1817776" y="1410853"/>
                  <a:pt x="1410853" y="1817776"/>
                  <a:pt x="908888" y="1817776"/>
                </a:cubicBezTo>
                <a:cubicBezTo>
                  <a:pt x="406923" y="1817776"/>
                  <a:pt x="0" y="1410853"/>
                  <a:pt x="0" y="908888"/>
                </a:cubicBezTo>
                <a:cubicBezTo>
                  <a:pt x="0" y="406923"/>
                  <a:pt x="406923" y="0"/>
                  <a:pt x="908888" y="0"/>
                </a:cubicBezTo>
                <a:close/>
              </a:path>
            </a:pathLst>
          </a:custGeom>
          <a:solidFill>
            <a:schemeClr val="bg1">
              <a:lumMod val="95000"/>
              <a:alpha val="37000"/>
            </a:schemeClr>
          </a:solidFill>
        </p:spPr>
        <p:txBody>
          <a:bodyPr wrap="square">
            <a:noAutofit/>
          </a:bodyPr>
          <a:lstStyle/>
          <a:p>
            <a:endParaRPr lang="cy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C240C4-82CB-9AE9-74A3-6CA394766D91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7290000" y="810000"/>
            <a:ext cx="2664000" cy="2664000"/>
          </a:xfrm>
          <a:custGeom>
            <a:avLst/>
            <a:gdLst>
              <a:gd name="connsiteX0" fmla="*/ 1332000 w 2664000"/>
              <a:gd name="connsiteY0" fmla="*/ 0 h 2664000"/>
              <a:gd name="connsiteX1" fmla="*/ 2664000 w 2664000"/>
              <a:gd name="connsiteY1" fmla="*/ 1332000 h 2664000"/>
              <a:gd name="connsiteX2" fmla="*/ 1332000 w 2664000"/>
              <a:gd name="connsiteY2" fmla="*/ 2664000 h 2664000"/>
              <a:gd name="connsiteX3" fmla="*/ 0 w 2664000"/>
              <a:gd name="connsiteY3" fmla="*/ 1332000 h 2664000"/>
              <a:gd name="connsiteX4" fmla="*/ 59884 w 2664000"/>
              <a:gd name="connsiteY4" fmla="*/ 935904 h 2664000"/>
              <a:gd name="connsiteX5" fmla="*/ 71119 w 2664000"/>
              <a:gd name="connsiteY5" fmla="*/ 905209 h 2664000"/>
              <a:gd name="connsiteX6" fmla="*/ 139682 w 2664000"/>
              <a:gd name="connsiteY6" fmla="*/ 926492 h 2664000"/>
              <a:gd name="connsiteX7" fmla="*/ 234000 w 2664000"/>
              <a:gd name="connsiteY7" fmla="*/ 936000 h 2664000"/>
              <a:gd name="connsiteX8" fmla="*/ 702000 w 2664000"/>
              <a:gd name="connsiteY8" fmla="*/ 468000 h 2664000"/>
              <a:gd name="connsiteX9" fmla="*/ 665223 w 2664000"/>
              <a:gd name="connsiteY9" fmla="*/ 285833 h 2664000"/>
              <a:gd name="connsiteX10" fmla="*/ 622074 w 2664000"/>
              <a:gd name="connsiteY10" fmla="*/ 206339 h 2664000"/>
              <a:gd name="connsiteX11" fmla="*/ 697090 w 2664000"/>
              <a:gd name="connsiteY11" fmla="*/ 160765 h 2664000"/>
              <a:gd name="connsiteX12" fmla="*/ 1332000 w 2664000"/>
              <a:gd name="connsiteY12" fmla="*/ 0 h 26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64000" h="2664000">
                <a:moveTo>
                  <a:pt x="1332000" y="0"/>
                </a:moveTo>
                <a:cubicBezTo>
                  <a:pt x="2067643" y="0"/>
                  <a:pt x="2664000" y="596357"/>
                  <a:pt x="2664000" y="1332000"/>
                </a:cubicBezTo>
                <a:cubicBezTo>
                  <a:pt x="2664000" y="2067643"/>
                  <a:pt x="2067643" y="2664000"/>
                  <a:pt x="1332000" y="2664000"/>
                </a:cubicBezTo>
                <a:cubicBezTo>
                  <a:pt x="596357" y="2664000"/>
                  <a:pt x="0" y="2067643"/>
                  <a:pt x="0" y="1332000"/>
                </a:cubicBezTo>
                <a:cubicBezTo>
                  <a:pt x="0" y="1194067"/>
                  <a:pt x="20966" y="1061031"/>
                  <a:pt x="59884" y="935904"/>
                </a:cubicBezTo>
                <a:lnTo>
                  <a:pt x="71119" y="905209"/>
                </a:lnTo>
                <a:lnTo>
                  <a:pt x="139682" y="926492"/>
                </a:lnTo>
                <a:cubicBezTo>
                  <a:pt x="170148" y="932726"/>
                  <a:pt x="201692" y="936000"/>
                  <a:pt x="234000" y="936000"/>
                </a:cubicBezTo>
                <a:cubicBezTo>
                  <a:pt x="492469" y="936000"/>
                  <a:pt x="702000" y="726469"/>
                  <a:pt x="702000" y="468000"/>
                </a:cubicBezTo>
                <a:cubicBezTo>
                  <a:pt x="702000" y="403383"/>
                  <a:pt x="688905" y="341824"/>
                  <a:pt x="665223" y="285833"/>
                </a:cubicBezTo>
                <a:lnTo>
                  <a:pt x="622074" y="206339"/>
                </a:lnTo>
                <a:lnTo>
                  <a:pt x="697090" y="160765"/>
                </a:lnTo>
                <a:cubicBezTo>
                  <a:pt x="885826" y="58238"/>
                  <a:pt x="1102112" y="0"/>
                  <a:pt x="1332000" y="0"/>
                </a:cubicBezTo>
                <a:close/>
              </a:path>
            </a:pathLst>
          </a:custGeom>
          <a:solidFill>
            <a:schemeClr val="bg1">
              <a:lumMod val="95000"/>
              <a:alpha val="37000"/>
            </a:schemeClr>
          </a:solidFill>
        </p:spPr>
        <p:txBody>
          <a:bodyPr wrap="square">
            <a:noAutofit/>
          </a:bodyPr>
          <a:lstStyle/>
          <a:p>
            <a:endParaRPr lang="cy-GB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9D66A5A-C259-2930-D049-9E44F56F3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056000" y="810000"/>
            <a:ext cx="936000" cy="936000"/>
          </a:xfrm>
          <a:prstGeom prst="ellipse">
            <a:avLst/>
          </a:prstGeom>
          <a:solidFill>
            <a:srgbClr val="35B6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49454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- Bi-Title - Sub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DE1D8-8677-7DF8-D2B7-9EC97D0F0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CYFLWYNIAD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C65A5C41-B4F3-CA72-783F-1B90962C8A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40000"/>
            <a:ext cx="10515600" cy="5762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cy-GB" dirty="0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38E00EF4-2D2E-45E9-E808-CF3A6194CC0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B14282BB-3D0A-02C3-0449-182337A8411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pic>
        <p:nvPicPr>
          <p:cNvPr id="8" name="Picture 7" descr="Golygfa o gefn person yn eistedd wrth fwrdd gyda gliniadur agored a bag ar y bwrdd.">
            <a:extLst>
              <a:ext uri="{FF2B5EF4-FFF2-40B4-BE49-F238E27FC236}">
                <a16:creationId xmlns:a16="http://schemas.microsoft.com/office/drawing/2014/main" id="{0175A045-C574-2E1A-58E4-4C9742A62F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000" y="3600000"/>
            <a:ext cx="1818000" cy="1818000"/>
          </a:xfrm>
          <a:prstGeom prst="rect">
            <a:avLst/>
          </a:prstGeom>
        </p:spPr>
      </p:pic>
      <p:pic>
        <p:nvPicPr>
          <p:cNvPr id="9" name="Picture 8" descr="Person sy'n gwenu yn sefyll o flaen bwrdd gwyn yn dal beiro marcio.">
            <a:extLst>
              <a:ext uri="{FF2B5EF4-FFF2-40B4-BE49-F238E27FC236}">
                <a16:creationId xmlns:a16="http://schemas.microsoft.com/office/drawing/2014/main" id="{09D3DCB6-997C-B2DE-61BB-922F63A7A7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00" y="810000"/>
            <a:ext cx="2648915" cy="26640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E28415E-4267-776A-F843-78444C41D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056000" y="810000"/>
            <a:ext cx="936000" cy="936000"/>
          </a:xfrm>
          <a:prstGeom prst="ellipse">
            <a:avLst/>
          </a:prstGeom>
          <a:solidFill>
            <a:srgbClr val="35B6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17462107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Title - Sub title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00D545-B480-0915-13EF-E1BFDA13C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71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CYFLWYNIAD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224FA0FF-5F73-F6CF-1CD6-12DAF59F8C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574000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2186E2E-2796-6196-3098-6CBA242F675E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9036000" y="2520000"/>
            <a:ext cx="2448000" cy="2448000"/>
          </a:xfrm>
          <a:custGeom>
            <a:avLst/>
            <a:gdLst>
              <a:gd name="connsiteX0" fmla="*/ 908888 w 1817776"/>
              <a:gd name="connsiteY0" fmla="*/ 0 h 1817776"/>
              <a:gd name="connsiteX1" fmla="*/ 1817776 w 1817776"/>
              <a:gd name="connsiteY1" fmla="*/ 908888 h 1817776"/>
              <a:gd name="connsiteX2" fmla="*/ 908888 w 1817776"/>
              <a:gd name="connsiteY2" fmla="*/ 1817776 h 1817776"/>
              <a:gd name="connsiteX3" fmla="*/ 0 w 1817776"/>
              <a:gd name="connsiteY3" fmla="*/ 908888 h 1817776"/>
              <a:gd name="connsiteX4" fmla="*/ 908888 w 1817776"/>
              <a:gd name="connsiteY4" fmla="*/ 0 h 181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7776" h="1817776">
                <a:moveTo>
                  <a:pt x="908888" y="0"/>
                </a:moveTo>
                <a:cubicBezTo>
                  <a:pt x="1410853" y="0"/>
                  <a:pt x="1817776" y="406923"/>
                  <a:pt x="1817776" y="908888"/>
                </a:cubicBezTo>
                <a:cubicBezTo>
                  <a:pt x="1817776" y="1410853"/>
                  <a:pt x="1410853" y="1817776"/>
                  <a:pt x="908888" y="1817776"/>
                </a:cubicBezTo>
                <a:cubicBezTo>
                  <a:pt x="406923" y="1817776"/>
                  <a:pt x="0" y="1410853"/>
                  <a:pt x="0" y="908888"/>
                </a:cubicBezTo>
                <a:cubicBezTo>
                  <a:pt x="0" y="406923"/>
                  <a:pt x="406923" y="0"/>
                  <a:pt x="908888" y="0"/>
                </a:cubicBezTo>
                <a:close/>
              </a:path>
            </a:pathLst>
          </a:custGeom>
          <a:solidFill>
            <a:schemeClr val="bg1">
              <a:lumMod val="95000"/>
              <a:alpha val="22000"/>
            </a:schemeClr>
          </a:solidFill>
        </p:spPr>
        <p:txBody>
          <a:bodyPr wrap="square">
            <a:noAutofit/>
          </a:bodyPr>
          <a:lstStyle/>
          <a:p>
            <a:endParaRPr lang="cy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4E62E4D-7239-F6B1-88F7-6FBC8F6E24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110000" y="1530000"/>
            <a:ext cx="954000" cy="954000"/>
          </a:xfrm>
          <a:prstGeom prst="ellipse">
            <a:avLst/>
          </a:prstGeom>
          <a:solidFill>
            <a:srgbClr val="35B6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513560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Title - Sub title 2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00D545-B480-0915-13EF-E1BFDA13C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710000"/>
            <a:ext cx="10515600" cy="792000"/>
          </a:xfrm>
          <a:prstGeom prst="rect">
            <a:avLst/>
          </a:prstGeom>
        </p:spPr>
        <p:txBody>
          <a:bodyPr lIns="0" tIns="0" rIns="0" bIns="0" anchor="t" anchorCtr="0"/>
          <a:lstStyle/>
          <a:p>
            <a:r>
              <a:rPr lang="cy-GB" noProof="0" dirty="0"/>
              <a:t>TEITL Y CYFLWYNIAD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224FA0FF-5F73-F6CF-1CD6-12DAF59F8C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574000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pic>
        <p:nvPicPr>
          <p:cNvPr id="3" name="Picture 2" descr="Golygfa o gefn person yn eistedd wrth fwrdd gyda gliniadur agored a bag ar y bwrdd.">
            <a:extLst>
              <a:ext uri="{FF2B5EF4-FFF2-40B4-BE49-F238E27FC236}">
                <a16:creationId xmlns:a16="http://schemas.microsoft.com/office/drawing/2014/main" id="{A0A8343E-34F1-71D6-A7B4-420A470C40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000" y="2520000"/>
            <a:ext cx="2448000" cy="24480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14C9464-F5D9-9D1F-2FE3-4611E63F1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110000" y="1530000"/>
            <a:ext cx="954000" cy="954000"/>
          </a:xfrm>
          <a:prstGeom prst="ellipse">
            <a:avLst/>
          </a:prstGeom>
          <a:solidFill>
            <a:srgbClr val="35B6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1192273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Bi-Title - Sub title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DE1D8-8677-7DF8-D2B7-9EC97D0F0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CYFLWYNIAD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8491A26E-94E4-992A-A5B3-18927C03C1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0725" y="2340000"/>
            <a:ext cx="10515600" cy="5762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cy-GB" dirty="0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38E00EF4-2D2E-45E9-E808-CF3A6194CC0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B14282BB-3D0A-02C3-0449-182337A8411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sp>
        <p:nvSpPr>
          <p:cNvPr id="9" name="Picture Placeholder 1">
            <a:extLst>
              <a:ext uri="{FF2B5EF4-FFF2-40B4-BE49-F238E27FC236}">
                <a16:creationId xmlns:a16="http://schemas.microsoft.com/office/drawing/2014/main" id="{249D6B8E-44DB-E2DC-2D62-D9A6FF68DCDA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9036000" y="2520000"/>
            <a:ext cx="2448000" cy="2448000"/>
          </a:xfrm>
          <a:custGeom>
            <a:avLst/>
            <a:gdLst>
              <a:gd name="connsiteX0" fmla="*/ 908888 w 1817776"/>
              <a:gd name="connsiteY0" fmla="*/ 0 h 1817776"/>
              <a:gd name="connsiteX1" fmla="*/ 1817776 w 1817776"/>
              <a:gd name="connsiteY1" fmla="*/ 908888 h 1817776"/>
              <a:gd name="connsiteX2" fmla="*/ 908888 w 1817776"/>
              <a:gd name="connsiteY2" fmla="*/ 1817776 h 1817776"/>
              <a:gd name="connsiteX3" fmla="*/ 0 w 1817776"/>
              <a:gd name="connsiteY3" fmla="*/ 908888 h 1817776"/>
              <a:gd name="connsiteX4" fmla="*/ 908888 w 1817776"/>
              <a:gd name="connsiteY4" fmla="*/ 0 h 181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7776" h="1817776">
                <a:moveTo>
                  <a:pt x="908888" y="0"/>
                </a:moveTo>
                <a:cubicBezTo>
                  <a:pt x="1410853" y="0"/>
                  <a:pt x="1817776" y="406923"/>
                  <a:pt x="1817776" y="908888"/>
                </a:cubicBezTo>
                <a:cubicBezTo>
                  <a:pt x="1817776" y="1410853"/>
                  <a:pt x="1410853" y="1817776"/>
                  <a:pt x="908888" y="1817776"/>
                </a:cubicBezTo>
                <a:cubicBezTo>
                  <a:pt x="406923" y="1817776"/>
                  <a:pt x="0" y="1410853"/>
                  <a:pt x="0" y="908888"/>
                </a:cubicBezTo>
                <a:cubicBezTo>
                  <a:pt x="0" y="406923"/>
                  <a:pt x="406923" y="0"/>
                  <a:pt x="908888" y="0"/>
                </a:cubicBezTo>
                <a:close/>
              </a:path>
            </a:pathLst>
          </a:custGeom>
          <a:solidFill>
            <a:schemeClr val="bg1">
              <a:lumMod val="95000"/>
              <a:alpha val="22000"/>
            </a:schemeClr>
          </a:solidFill>
        </p:spPr>
        <p:txBody>
          <a:bodyPr wrap="square">
            <a:noAutofit/>
          </a:bodyPr>
          <a:lstStyle/>
          <a:p>
            <a:endParaRPr lang="cy-GB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F2C4E46-D6C7-19FA-44A7-2A7CB9813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110000" y="1530000"/>
            <a:ext cx="954000" cy="954000"/>
          </a:xfrm>
          <a:prstGeom prst="ellipse">
            <a:avLst/>
          </a:prstGeom>
          <a:solidFill>
            <a:srgbClr val="35B6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16410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Bi-Title - Sub title 2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DE1D8-8677-7DF8-D2B7-9EC97D0F0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CYFLWYNIAD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25437DAB-6B7E-7C41-9BE5-62F9832828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40000"/>
            <a:ext cx="10515600" cy="5762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cy-GB" dirty="0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38E00EF4-2D2E-45E9-E808-CF3A6194CC0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B14282BB-3D0A-02C3-0449-182337A8411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pic>
        <p:nvPicPr>
          <p:cNvPr id="6" name="Picture 5" descr="Golygfa o gefn person yn eistedd wrth fwrdd gyda gliniadur agored a bag ar y bwrdd.">
            <a:extLst>
              <a:ext uri="{FF2B5EF4-FFF2-40B4-BE49-F238E27FC236}">
                <a16:creationId xmlns:a16="http://schemas.microsoft.com/office/drawing/2014/main" id="{B93677D6-B5E7-2625-2B4B-FD995E608B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000" y="2520000"/>
            <a:ext cx="2448000" cy="24480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E67E3740-BA52-DA31-CD03-E45CB3CCA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110000" y="1530000"/>
            <a:ext cx="954000" cy="954000"/>
          </a:xfrm>
          <a:prstGeom prst="ellipse">
            <a:avLst/>
          </a:prstGeom>
          <a:solidFill>
            <a:srgbClr val="35B6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153894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uve -Title - Sub title ">
    <p:bg>
      <p:bgPr>
        <a:solidFill>
          <a:srgbClr val="6C48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00D545-B480-0915-13EF-E1BFDA13C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71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CYFLWYNIAD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224FA0FF-5F73-F6CF-1CD6-12DAF59F8C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574000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BDB9602-EE76-019A-3A73-C5B3D9D0A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236000" y="1602000"/>
            <a:ext cx="1368000" cy="1368000"/>
          </a:xfrm>
          <a:prstGeom prst="ellipse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C371660-407D-9C65-3134-5F227EE82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0188000" y="3312000"/>
            <a:ext cx="2304000" cy="2304000"/>
          </a:xfrm>
          <a:prstGeom prst="ellipse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4049143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uve Bi-Title - Sub title ">
    <p:bg>
      <p:bgPr>
        <a:solidFill>
          <a:srgbClr val="6C48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DE1D8-8677-7DF8-D2B7-9EC97D0F0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CYFLWYNIAD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380F4EB7-2893-7E32-7683-FDD7A79967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0725" y="2340000"/>
            <a:ext cx="10515600" cy="5762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cy-GB" dirty="0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38E00EF4-2D2E-45E9-E808-CF3A6194CC0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B14282BB-3D0A-02C3-0449-182337A8411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67E3740-BA52-DA31-CD03-E45CB3CCA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236000" y="1602000"/>
            <a:ext cx="1368000" cy="1368000"/>
          </a:xfrm>
          <a:prstGeom prst="ellipse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9B81A58-4727-CD26-57D7-06CC1792D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0188000" y="3312000"/>
            <a:ext cx="2304000" cy="2304000"/>
          </a:xfrm>
          <a:prstGeom prst="ellipse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812239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- Title - Sub title ">
    <p:bg>
      <p:bgPr>
        <a:solidFill>
          <a:srgbClr val="E73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00D545-B480-0915-13EF-E1BFDA13C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71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CYFLWYNIAD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224FA0FF-5F73-F6CF-1CD6-12DAF59F8C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574000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BDB9602-EE76-019A-3A73-C5B3D9D0A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236000" y="1602000"/>
            <a:ext cx="1368000" cy="1368000"/>
          </a:xfrm>
          <a:prstGeom prst="ellipse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C371660-407D-9C65-3134-5F227EE82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0188000" y="3312000"/>
            <a:ext cx="2304000" cy="2304000"/>
          </a:xfrm>
          <a:prstGeom prst="ellipse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136670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BCA46-F37C-1C35-F057-97309E9F1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1440000"/>
            <a:ext cx="5376000" cy="483825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200"/>
            </a:lvl1pPr>
          </a:lstStyle>
          <a:p>
            <a:r>
              <a:rPr lang="cy-GB" noProof="0" dirty="0"/>
              <a:t>SLEID SY’N RHANNU</a:t>
            </a:r>
          </a:p>
        </p:txBody>
      </p:sp>
    </p:spTree>
    <p:extLst>
      <p:ext uri="{BB962C8B-B14F-4D97-AF65-F5344CB8AC3E}">
        <p14:creationId xmlns:p14="http://schemas.microsoft.com/office/powerpoint/2010/main" val="1119319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- Bi-Title - Sub title ">
    <p:bg>
      <p:bgPr>
        <a:solidFill>
          <a:srgbClr val="E73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DE1D8-8677-7DF8-D2B7-9EC97D0F0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CYFLWYNIAD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38E00EF4-2D2E-45E9-E808-CF3A6194CC0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B14282BB-3D0A-02C3-0449-182337A8411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67E3740-BA52-DA31-CD03-E45CB3CCA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236000" y="1602000"/>
            <a:ext cx="1368000" cy="1368000"/>
          </a:xfrm>
          <a:prstGeom prst="ellipse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9B81A58-4727-CD26-57D7-06CC1792D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0188000" y="3312000"/>
            <a:ext cx="2304000" cy="2304000"/>
          </a:xfrm>
          <a:prstGeom prst="ellipse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F8E30C32-90E3-907E-E50C-1B9398314B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0725" y="2340000"/>
            <a:ext cx="10515600" cy="5762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1993973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single column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000" y="2052000"/>
            <a:ext cx="810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</p:spTree>
    <p:extLst>
      <p:ext uri="{BB962C8B-B14F-4D97-AF65-F5344CB8AC3E}">
        <p14:creationId xmlns:p14="http://schemas.microsoft.com/office/powerpoint/2010/main" val="13341479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double column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52200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CYMRAEG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000" y="2052000"/>
            <a:ext cx="522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285403DB-6E5C-E31E-BC1E-AFA499CC0D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1575" y="1260475"/>
            <a:ext cx="5208588" cy="7921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3" name="Text Placeholder">
            <a:extLst>
              <a:ext uri="{FF2B5EF4-FFF2-40B4-BE49-F238E27FC236}">
                <a16:creationId xmlns:a16="http://schemas.microsoft.com/office/drawing/2014/main" id="{D6569273-F093-4392-10D8-9F4526A2B04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2002" y="2052000"/>
            <a:ext cx="522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3023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- single column">
    <p:bg>
      <p:bgPr>
        <a:solidFill>
          <a:srgbClr val="E73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C63603-DF7E-4870-2C82-1C80A3A1E2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AD89997A-DB0D-5A67-3FA8-60D5F50AD3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000" y="2052000"/>
            <a:ext cx="810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</p:spTree>
    <p:extLst>
      <p:ext uri="{BB962C8B-B14F-4D97-AF65-F5344CB8AC3E}">
        <p14:creationId xmlns:p14="http://schemas.microsoft.com/office/powerpoint/2010/main" val="4149787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- double column">
    <p:bg>
      <p:bgPr>
        <a:solidFill>
          <a:srgbClr val="E73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3177BD8-7013-97A5-1D70-1271CF72E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52200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/>
              <a:t>TEITL CYMRAEG</a:t>
            </a:r>
          </a:p>
        </p:txBody>
      </p:sp>
      <p:sp>
        <p:nvSpPr>
          <p:cNvPr id="9" name="Text Placeholder">
            <a:extLst>
              <a:ext uri="{FF2B5EF4-FFF2-40B4-BE49-F238E27FC236}">
                <a16:creationId xmlns:a16="http://schemas.microsoft.com/office/drawing/2014/main" id="{E43E40C3-3766-ABF5-663C-597095E27B1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000" y="2052000"/>
            <a:ext cx="522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9A8E9B0-D7A7-0475-0650-10F551E5C5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1575" y="1260475"/>
            <a:ext cx="5208588" cy="7921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10" name="Text Placeholder">
            <a:extLst>
              <a:ext uri="{FF2B5EF4-FFF2-40B4-BE49-F238E27FC236}">
                <a16:creationId xmlns:a16="http://schemas.microsoft.com/office/drawing/2014/main" id="{AE4FF53D-E295-0C05-2C1E-89D66367AAD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2002" y="2052000"/>
            <a:ext cx="522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1210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uve - single column">
    <p:bg>
      <p:bgPr>
        <a:solidFill>
          <a:srgbClr val="6C48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3605DB5-AECC-0741-90B8-BA42A68816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F862F053-1A11-02FB-5182-C426BC5795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000" y="2052000"/>
            <a:ext cx="810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</p:spTree>
    <p:extLst>
      <p:ext uri="{BB962C8B-B14F-4D97-AF65-F5344CB8AC3E}">
        <p14:creationId xmlns:p14="http://schemas.microsoft.com/office/powerpoint/2010/main" val="979375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uve - double column">
    <p:bg>
      <p:bgPr>
        <a:solidFill>
          <a:srgbClr val="6C48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CC48FC1-93C9-2911-EF27-3AACFCF69E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52200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/>
              <a:t>TEITL CYMRAEG</a:t>
            </a:r>
          </a:p>
        </p:txBody>
      </p:sp>
      <p:sp>
        <p:nvSpPr>
          <p:cNvPr id="9" name="Text Placeholder">
            <a:extLst>
              <a:ext uri="{FF2B5EF4-FFF2-40B4-BE49-F238E27FC236}">
                <a16:creationId xmlns:a16="http://schemas.microsoft.com/office/drawing/2014/main" id="{DCF6A760-E857-2BA8-A02F-7BC9E918C18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000" y="2052000"/>
            <a:ext cx="522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EFC8F2EA-9B6B-684F-AF85-8882033463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1575" y="1260475"/>
            <a:ext cx="5208588" cy="7921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10" name="Text Placeholder">
            <a:extLst>
              <a:ext uri="{FF2B5EF4-FFF2-40B4-BE49-F238E27FC236}">
                <a16:creationId xmlns:a16="http://schemas.microsoft.com/office/drawing/2014/main" id="{A5496B92-4FB8-BE91-FF7A-469E579C69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2002" y="2052000"/>
            <a:ext cx="522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8451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Title - Sub title - picture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6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700001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8189FE9-83BF-FB0F-2E2F-2A4E1DCCAA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96113" y="-636587"/>
            <a:ext cx="5757862" cy="5757862"/>
          </a:xfrm>
          <a:custGeom>
            <a:avLst/>
            <a:gdLst>
              <a:gd name="connsiteX0" fmla="*/ 2878931 w 5757862"/>
              <a:gd name="connsiteY0" fmla="*/ 0 h 5757862"/>
              <a:gd name="connsiteX1" fmla="*/ 5757862 w 5757862"/>
              <a:gd name="connsiteY1" fmla="*/ 2878931 h 5757862"/>
              <a:gd name="connsiteX2" fmla="*/ 2878931 w 5757862"/>
              <a:gd name="connsiteY2" fmla="*/ 5757862 h 5757862"/>
              <a:gd name="connsiteX3" fmla="*/ 0 w 5757862"/>
              <a:gd name="connsiteY3" fmla="*/ 2878931 h 5757862"/>
              <a:gd name="connsiteX4" fmla="*/ 2878931 w 5757862"/>
              <a:gd name="connsiteY4" fmla="*/ 0 h 575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7862" h="5757862">
                <a:moveTo>
                  <a:pt x="2878931" y="0"/>
                </a:moveTo>
                <a:cubicBezTo>
                  <a:pt x="4468921" y="0"/>
                  <a:pt x="5757862" y="1288941"/>
                  <a:pt x="5757862" y="2878931"/>
                </a:cubicBezTo>
                <a:cubicBezTo>
                  <a:pt x="5757862" y="4468921"/>
                  <a:pt x="4468921" y="5757862"/>
                  <a:pt x="2878931" y="5757862"/>
                </a:cubicBezTo>
                <a:cubicBezTo>
                  <a:pt x="1288941" y="5757862"/>
                  <a:pt x="0" y="4468921"/>
                  <a:pt x="0" y="2878931"/>
                </a:cubicBezTo>
                <a:cubicBezTo>
                  <a:pt x="0" y="1288941"/>
                  <a:pt x="1288941" y="0"/>
                  <a:pt x="2878931" y="0"/>
                </a:cubicBezTo>
                <a:close/>
              </a:path>
            </a:pathLst>
          </a:custGeom>
          <a:solidFill>
            <a:schemeClr val="bg1">
              <a:lumMod val="95000"/>
              <a:alpha val="22000"/>
            </a:schemeClr>
          </a:solidFill>
        </p:spPr>
        <p:txBody>
          <a:bodyPr wrap="square">
            <a:noAutofit/>
          </a:bodyPr>
          <a:lstStyle/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785829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Title - Sub title - picture 2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6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700001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pic>
        <p:nvPicPr>
          <p:cNvPr id="5" name="Picture 4" descr="Grŵp o dri o bobl yn gwenu a sgwrsio, yn dal diodydd poeth yn eistedd wrth fwrdd o amgylch gliniadur agored.">
            <a:extLst>
              <a:ext uri="{FF2B5EF4-FFF2-40B4-BE49-F238E27FC236}">
                <a16:creationId xmlns:a16="http://schemas.microsoft.com/office/drawing/2014/main" id="{5DFA57E3-D84F-5E2B-E094-7AF045659A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2156" y="-14289"/>
            <a:ext cx="5295124" cy="517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675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Bi-Title - Sub title - picture 2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5" name="Title2">
            <a:extLst>
              <a:ext uri="{FF2B5EF4-FFF2-40B4-BE49-F238E27FC236}">
                <a16:creationId xmlns:a16="http://schemas.microsoft.com/office/drawing/2014/main" id="{462F2B92-AE8E-CEFE-0782-3560B1C724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14800"/>
            <a:ext cx="10515600" cy="585788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/>
              <a:t>SLIDE TITLE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42348620-E039-C61D-E8AD-9FF091D159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8189FE9-83BF-FB0F-2E2F-2A4E1DCCAA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96113" y="-636587"/>
            <a:ext cx="5757862" cy="5757862"/>
          </a:xfrm>
          <a:custGeom>
            <a:avLst/>
            <a:gdLst>
              <a:gd name="connsiteX0" fmla="*/ 2878931 w 5757862"/>
              <a:gd name="connsiteY0" fmla="*/ 0 h 5757862"/>
              <a:gd name="connsiteX1" fmla="*/ 5757862 w 5757862"/>
              <a:gd name="connsiteY1" fmla="*/ 2878931 h 5757862"/>
              <a:gd name="connsiteX2" fmla="*/ 2878931 w 5757862"/>
              <a:gd name="connsiteY2" fmla="*/ 5757862 h 5757862"/>
              <a:gd name="connsiteX3" fmla="*/ 0 w 5757862"/>
              <a:gd name="connsiteY3" fmla="*/ 2878931 h 5757862"/>
              <a:gd name="connsiteX4" fmla="*/ 2878931 w 5757862"/>
              <a:gd name="connsiteY4" fmla="*/ 0 h 575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7862" h="5757862">
                <a:moveTo>
                  <a:pt x="2878931" y="0"/>
                </a:moveTo>
                <a:cubicBezTo>
                  <a:pt x="4468921" y="0"/>
                  <a:pt x="5757862" y="1288941"/>
                  <a:pt x="5757862" y="2878931"/>
                </a:cubicBezTo>
                <a:cubicBezTo>
                  <a:pt x="5757862" y="4468921"/>
                  <a:pt x="4468921" y="5757862"/>
                  <a:pt x="2878931" y="5757862"/>
                </a:cubicBezTo>
                <a:cubicBezTo>
                  <a:pt x="1288941" y="5757862"/>
                  <a:pt x="0" y="4468921"/>
                  <a:pt x="0" y="2878931"/>
                </a:cubicBezTo>
                <a:cubicBezTo>
                  <a:pt x="0" y="1288941"/>
                  <a:pt x="1288941" y="0"/>
                  <a:pt x="2878931" y="0"/>
                </a:cubicBezTo>
                <a:close/>
              </a:path>
            </a:pathLst>
          </a:custGeom>
          <a:solidFill>
            <a:schemeClr val="bg1">
              <a:lumMod val="95000"/>
              <a:alpha val="22000"/>
            </a:schemeClr>
          </a:solidFill>
        </p:spPr>
        <p:txBody>
          <a:bodyPr wrap="square">
            <a:noAutofit/>
          </a:bodyPr>
          <a:lstStyle/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1645845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BCA46-F37C-1C35-F057-97309E9F1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1440000"/>
            <a:ext cx="5376000" cy="483825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200"/>
            </a:lvl1pPr>
          </a:lstStyle>
          <a:p>
            <a:r>
              <a:rPr lang="cy-GB" noProof="0" dirty="0"/>
              <a:t>SLEID CYFLWYNO</a:t>
            </a:r>
          </a:p>
        </p:txBody>
      </p:sp>
    </p:spTree>
    <p:extLst>
      <p:ext uri="{BB962C8B-B14F-4D97-AF65-F5344CB8AC3E}">
        <p14:creationId xmlns:p14="http://schemas.microsoft.com/office/powerpoint/2010/main" val="3581327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Bi-Title - Sub title - picture">
    <p:bg>
      <p:bgPr>
        <a:solidFill>
          <a:srgbClr val="312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9" name="Title2">
            <a:extLst>
              <a:ext uri="{FF2B5EF4-FFF2-40B4-BE49-F238E27FC236}">
                <a16:creationId xmlns:a16="http://schemas.microsoft.com/office/drawing/2014/main" id="{5E1D5986-5531-B10D-3ECB-B5AF0E1250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14575"/>
            <a:ext cx="10515600" cy="585788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/>
              <a:t>SLIDE TITLE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42348620-E039-C61D-E8AD-9FF091D159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pic>
        <p:nvPicPr>
          <p:cNvPr id="5" name="Picture 4" descr="Grŵp o dri o bobl yn gwenu a sgwrsio, yn dal diodydd poeth yn eistedd wrth fwrdd o amgylch gliniadur agored.">
            <a:extLst>
              <a:ext uri="{FF2B5EF4-FFF2-40B4-BE49-F238E27FC236}">
                <a16:creationId xmlns:a16="http://schemas.microsoft.com/office/drawing/2014/main" id="{A308149C-EE2A-D144-AFD7-F797D3DA5A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2156" y="-14289"/>
            <a:ext cx="5295124" cy="517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61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- Title - Sub title - picture">
    <p:bg>
      <p:bgPr>
        <a:solidFill>
          <a:srgbClr val="E73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6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700001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8189FE9-83BF-FB0F-2E2F-2A4E1DCCAA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96113" y="-636587"/>
            <a:ext cx="5757862" cy="5757862"/>
          </a:xfrm>
          <a:custGeom>
            <a:avLst/>
            <a:gdLst>
              <a:gd name="connsiteX0" fmla="*/ 2878931 w 5757862"/>
              <a:gd name="connsiteY0" fmla="*/ 0 h 5757862"/>
              <a:gd name="connsiteX1" fmla="*/ 5757862 w 5757862"/>
              <a:gd name="connsiteY1" fmla="*/ 2878931 h 5757862"/>
              <a:gd name="connsiteX2" fmla="*/ 2878931 w 5757862"/>
              <a:gd name="connsiteY2" fmla="*/ 5757862 h 5757862"/>
              <a:gd name="connsiteX3" fmla="*/ 0 w 5757862"/>
              <a:gd name="connsiteY3" fmla="*/ 2878931 h 5757862"/>
              <a:gd name="connsiteX4" fmla="*/ 2878931 w 5757862"/>
              <a:gd name="connsiteY4" fmla="*/ 0 h 575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7862" h="5757862">
                <a:moveTo>
                  <a:pt x="2878931" y="0"/>
                </a:moveTo>
                <a:cubicBezTo>
                  <a:pt x="4468921" y="0"/>
                  <a:pt x="5757862" y="1288941"/>
                  <a:pt x="5757862" y="2878931"/>
                </a:cubicBezTo>
                <a:cubicBezTo>
                  <a:pt x="5757862" y="4468921"/>
                  <a:pt x="4468921" y="5757862"/>
                  <a:pt x="2878931" y="5757862"/>
                </a:cubicBezTo>
                <a:cubicBezTo>
                  <a:pt x="1288941" y="5757862"/>
                  <a:pt x="0" y="4468921"/>
                  <a:pt x="0" y="2878931"/>
                </a:cubicBezTo>
                <a:cubicBezTo>
                  <a:pt x="0" y="1288941"/>
                  <a:pt x="1288941" y="0"/>
                  <a:pt x="2878931" y="0"/>
                </a:cubicBezTo>
                <a:close/>
              </a:path>
            </a:pathLst>
          </a:custGeom>
          <a:solidFill>
            <a:schemeClr val="bg1">
              <a:lumMod val="95000"/>
              <a:alpha val="22000"/>
            </a:schemeClr>
          </a:solidFill>
        </p:spPr>
        <p:txBody>
          <a:bodyPr wrap="square">
            <a:noAutofit/>
          </a:bodyPr>
          <a:lstStyle/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200019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- Title - Sub title - picture 2">
    <p:bg>
      <p:bgPr>
        <a:solidFill>
          <a:srgbClr val="E73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6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700001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pic>
        <p:nvPicPr>
          <p:cNvPr id="5" name="Picture 4" descr="Grŵp o dri o bobl yn gwenu a sgwrsio, yn dal diodydd poeth yn eistedd wrth fwrdd o amgylch gliniadur agored.">
            <a:extLst>
              <a:ext uri="{FF2B5EF4-FFF2-40B4-BE49-F238E27FC236}">
                <a16:creationId xmlns:a16="http://schemas.microsoft.com/office/drawing/2014/main" id="{5DFA57E3-D84F-5E2B-E094-7AF045659A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2156" y="-14289"/>
            <a:ext cx="5295124" cy="517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862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- Bi-Title - Sub title - picture 2">
    <p:bg>
      <p:bgPr>
        <a:solidFill>
          <a:srgbClr val="E73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5" name="Title2">
            <a:extLst>
              <a:ext uri="{FF2B5EF4-FFF2-40B4-BE49-F238E27FC236}">
                <a16:creationId xmlns:a16="http://schemas.microsoft.com/office/drawing/2014/main" id="{9D2CB8D9-FB95-2117-6A30-401995F7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14575"/>
            <a:ext cx="10515600" cy="585788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/>
              <a:t>SLIDE TITLE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42348620-E039-C61D-E8AD-9FF091D159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8189FE9-83BF-FB0F-2E2F-2A4E1DCCAA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96113" y="-636587"/>
            <a:ext cx="5757862" cy="5757862"/>
          </a:xfrm>
          <a:custGeom>
            <a:avLst/>
            <a:gdLst>
              <a:gd name="connsiteX0" fmla="*/ 2878931 w 5757862"/>
              <a:gd name="connsiteY0" fmla="*/ 0 h 5757862"/>
              <a:gd name="connsiteX1" fmla="*/ 5757862 w 5757862"/>
              <a:gd name="connsiteY1" fmla="*/ 2878931 h 5757862"/>
              <a:gd name="connsiteX2" fmla="*/ 2878931 w 5757862"/>
              <a:gd name="connsiteY2" fmla="*/ 5757862 h 5757862"/>
              <a:gd name="connsiteX3" fmla="*/ 0 w 5757862"/>
              <a:gd name="connsiteY3" fmla="*/ 2878931 h 5757862"/>
              <a:gd name="connsiteX4" fmla="*/ 2878931 w 5757862"/>
              <a:gd name="connsiteY4" fmla="*/ 0 h 575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7862" h="5757862">
                <a:moveTo>
                  <a:pt x="2878931" y="0"/>
                </a:moveTo>
                <a:cubicBezTo>
                  <a:pt x="4468921" y="0"/>
                  <a:pt x="5757862" y="1288941"/>
                  <a:pt x="5757862" y="2878931"/>
                </a:cubicBezTo>
                <a:cubicBezTo>
                  <a:pt x="5757862" y="4468921"/>
                  <a:pt x="4468921" y="5757862"/>
                  <a:pt x="2878931" y="5757862"/>
                </a:cubicBezTo>
                <a:cubicBezTo>
                  <a:pt x="1288941" y="5757862"/>
                  <a:pt x="0" y="4468921"/>
                  <a:pt x="0" y="2878931"/>
                </a:cubicBezTo>
                <a:cubicBezTo>
                  <a:pt x="0" y="1288941"/>
                  <a:pt x="1288941" y="0"/>
                  <a:pt x="2878931" y="0"/>
                </a:cubicBezTo>
                <a:close/>
              </a:path>
            </a:pathLst>
          </a:custGeom>
          <a:solidFill>
            <a:schemeClr val="bg1">
              <a:lumMod val="95000"/>
              <a:alpha val="22000"/>
            </a:schemeClr>
          </a:solidFill>
        </p:spPr>
        <p:txBody>
          <a:bodyPr wrap="square">
            <a:noAutofit/>
          </a:bodyPr>
          <a:lstStyle/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530117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- Bi-Title - Sub title - picture">
    <p:bg>
      <p:bgPr>
        <a:solidFill>
          <a:srgbClr val="E73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6" name="Title2">
            <a:extLst>
              <a:ext uri="{FF2B5EF4-FFF2-40B4-BE49-F238E27FC236}">
                <a16:creationId xmlns:a16="http://schemas.microsoft.com/office/drawing/2014/main" id="{DCFB490A-932B-9DAC-2C6A-0A5ADA808E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14575"/>
            <a:ext cx="10515600" cy="585788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/>
              <a:t>SLIDE TITLE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42348620-E039-C61D-E8AD-9FF091D159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pic>
        <p:nvPicPr>
          <p:cNvPr id="5" name="Picture 4" descr="Grŵp o dri o bobl yn gwenu a sgwrsio, yn dal diodydd poeth yn eistedd wrth fwrdd o amgylch gliniadur agored.">
            <a:extLst>
              <a:ext uri="{FF2B5EF4-FFF2-40B4-BE49-F238E27FC236}">
                <a16:creationId xmlns:a16="http://schemas.microsoft.com/office/drawing/2014/main" id="{A308149C-EE2A-D144-AFD7-F797D3DA5A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2156" y="-14289"/>
            <a:ext cx="5295124" cy="517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39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uve - Title - Sub title - picture">
    <p:bg>
      <p:bgPr>
        <a:solidFill>
          <a:srgbClr val="6C48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6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700001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8189FE9-83BF-FB0F-2E2F-2A4E1DCCAA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96113" y="-636587"/>
            <a:ext cx="5757862" cy="5757862"/>
          </a:xfrm>
          <a:custGeom>
            <a:avLst/>
            <a:gdLst>
              <a:gd name="connsiteX0" fmla="*/ 2878931 w 5757862"/>
              <a:gd name="connsiteY0" fmla="*/ 0 h 5757862"/>
              <a:gd name="connsiteX1" fmla="*/ 5757862 w 5757862"/>
              <a:gd name="connsiteY1" fmla="*/ 2878931 h 5757862"/>
              <a:gd name="connsiteX2" fmla="*/ 2878931 w 5757862"/>
              <a:gd name="connsiteY2" fmla="*/ 5757862 h 5757862"/>
              <a:gd name="connsiteX3" fmla="*/ 0 w 5757862"/>
              <a:gd name="connsiteY3" fmla="*/ 2878931 h 5757862"/>
              <a:gd name="connsiteX4" fmla="*/ 2878931 w 5757862"/>
              <a:gd name="connsiteY4" fmla="*/ 0 h 575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7862" h="5757862">
                <a:moveTo>
                  <a:pt x="2878931" y="0"/>
                </a:moveTo>
                <a:cubicBezTo>
                  <a:pt x="4468921" y="0"/>
                  <a:pt x="5757862" y="1288941"/>
                  <a:pt x="5757862" y="2878931"/>
                </a:cubicBezTo>
                <a:cubicBezTo>
                  <a:pt x="5757862" y="4468921"/>
                  <a:pt x="4468921" y="5757862"/>
                  <a:pt x="2878931" y="5757862"/>
                </a:cubicBezTo>
                <a:cubicBezTo>
                  <a:pt x="1288941" y="5757862"/>
                  <a:pt x="0" y="4468921"/>
                  <a:pt x="0" y="2878931"/>
                </a:cubicBezTo>
                <a:cubicBezTo>
                  <a:pt x="0" y="1288941"/>
                  <a:pt x="1288941" y="0"/>
                  <a:pt x="2878931" y="0"/>
                </a:cubicBezTo>
                <a:close/>
              </a:path>
            </a:pathLst>
          </a:custGeom>
          <a:solidFill>
            <a:schemeClr val="bg1">
              <a:lumMod val="95000"/>
              <a:alpha val="22000"/>
            </a:schemeClr>
          </a:solidFill>
        </p:spPr>
        <p:txBody>
          <a:bodyPr wrap="square">
            <a:noAutofit/>
          </a:bodyPr>
          <a:lstStyle/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4031527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uve - Title - Sub title - picture 2">
    <p:bg>
      <p:bgPr>
        <a:solidFill>
          <a:srgbClr val="6C48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6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700001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pic>
        <p:nvPicPr>
          <p:cNvPr id="5" name="Picture 4" descr="Grŵp o dri o bobl yn gwenu a sgwrsio, yn dal diodydd poeth yn eistedd wrth fwrdd o amgylch gliniadur agored.">
            <a:extLst>
              <a:ext uri="{FF2B5EF4-FFF2-40B4-BE49-F238E27FC236}">
                <a16:creationId xmlns:a16="http://schemas.microsoft.com/office/drawing/2014/main" id="{5DFA57E3-D84F-5E2B-E094-7AF045659A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2156" y="-14289"/>
            <a:ext cx="5295124" cy="517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87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uve - Bi-Title - Sub title - picture">
    <p:bg>
      <p:bgPr>
        <a:solidFill>
          <a:srgbClr val="6C48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5" name="Title2">
            <a:extLst>
              <a:ext uri="{FF2B5EF4-FFF2-40B4-BE49-F238E27FC236}">
                <a16:creationId xmlns:a16="http://schemas.microsoft.com/office/drawing/2014/main" id="{6F7F6979-0E6B-107C-20E4-BEC6A8E90A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14575"/>
            <a:ext cx="10515600" cy="585788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/>
              <a:t>SLIDE TITLE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42348620-E039-C61D-E8AD-9FF091D159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8189FE9-83BF-FB0F-2E2F-2A4E1DCCAA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96113" y="-636587"/>
            <a:ext cx="5757862" cy="5757862"/>
          </a:xfrm>
          <a:custGeom>
            <a:avLst/>
            <a:gdLst>
              <a:gd name="connsiteX0" fmla="*/ 2878931 w 5757862"/>
              <a:gd name="connsiteY0" fmla="*/ 0 h 5757862"/>
              <a:gd name="connsiteX1" fmla="*/ 5757862 w 5757862"/>
              <a:gd name="connsiteY1" fmla="*/ 2878931 h 5757862"/>
              <a:gd name="connsiteX2" fmla="*/ 2878931 w 5757862"/>
              <a:gd name="connsiteY2" fmla="*/ 5757862 h 5757862"/>
              <a:gd name="connsiteX3" fmla="*/ 0 w 5757862"/>
              <a:gd name="connsiteY3" fmla="*/ 2878931 h 5757862"/>
              <a:gd name="connsiteX4" fmla="*/ 2878931 w 5757862"/>
              <a:gd name="connsiteY4" fmla="*/ 0 h 575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7862" h="5757862">
                <a:moveTo>
                  <a:pt x="2878931" y="0"/>
                </a:moveTo>
                <a:cubicBezTo>
                  <a:pt x="4468921" y="0"/>
                  <a:pt x="5757862" y="1288941"/>
                  <a:pt x="5757862" y="2878931"/>
                </a:cubicBezTo>
                <a:cubicBezTo>
                  <a:pt x="5757862" y="4468921"/>
                  <a:pt x="4468921" y="5757862"/>
                  <a:pt x="2878931" y="5757862"/>
                </a:cubicBezTo>
                <a:cubicBezTo>
                  <a:pt x="1288941" y="5757862"/>
                  <a:pt x="0" y="4468921"/>
                  <a:pt x="0" y="2878931"/>
                </a:cubicBezTo>
                <a:cubicBezTo>
                  <a:pt x="0" y="1288941"/>
                  <a:pt x="1288941" y="0"/>
                  <a:pt x="2878931" y="0"/>
                </a:cubicBezTo>
                <a:close/>
              </a:path>
            </a:pathLst>
          </a:custGeom>
          <a:solidFill>
            <a:schemeClr val="bg1">
              <a:lumMod val="95000"/>
              <a:alpha val="22000"/>
            </a:schemeClr>
          </a:solidFill>
        </p:spPr>
        <p:txBody>
          <a:bodyPr wrap="square">
            <a:noAutofit/>
          </a:bodyPr>
          <a:lstStyle/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607181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uve - Bi-Title - Sub title - picture 2">
    <p:bg>
      <p:bgPr>
        <a:solidFill>
          <a:srgbClr val="6C48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B27CB-EC5F-FFF1-4281-2002F000E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6" name="Title2">
            <a:extLst>
              <a:ext uri="{FF2B5EF4-FFF2-40B4-BE49-F238E27FC236}">
                <a16:creationId xmlns:a16="http://schemas.microsoft.com/office/drawing/2014/main" id="{6D725D8D-D9E7-F733-6E1D-ACB707D2A3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14575"/>
            <a:ext cx="10515600" cy="585788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/>
              <a:t>SLIDE TITLE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075350E3-CFA8-5371-6FC5-F891164C67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42348620-E039-C61D-E8AD-9FF091D159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pic>
        <p:nvPicPr>
          <p:cNvPr id="5" name="Picture 4" descr="Grŵp o dri o bobl yn gwenu a sgwrsio, yn dal diodydd poeth yn eistedd wrth fwrdd o amgylch gliniadur agored.">
            <a:extLst>
              <a:ext uri="{FF2B5EF4-FFF2-40B4-BE49-F238E27FC236}">
                <a16:creationId xmlns:a16="http://schemas.microsoft.com/office/drawing/2014/main" id="{A308149C-EE2A-D144-AFD7-F797D3DA5A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2156" y="-14289"/>
            <a:ext cx="5295124" cy="517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44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99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  <p15:guide id="5" pos="5087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ub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00D545-B480-0915-13EF-E1BFDA13C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6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SLEID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224FA0FF-5F73-F6CF-1CD6-12DAF59F8C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700001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</p:spTree>
    <p:extLst>
      <p:ext uri="{BB962C8B-B14F-4D97-AF65-F5344CB8AC3E}">
        <p14:creationId xmlns:p14="http://schemas.microsoft.com/office/powerpoint/2010/main" val="2277169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 userDrawn="1">
          <p15:clr>
            <a:srgbClr val="FBAE40"/>
          </p15:clr>
        </p15:guide>
        <p15:guide id="2" orient="horz" pos="79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BCA46-F37C-1C35-F057-97309E9F1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1440000"/>
            <a:ext cx="5376000" cy="483825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200"/>
            </a:lvl1pPr>
          </a:lstStyle>
          <a:p>
            <a:r>
              <a:rPr lang="cy-GB" noProof="0" dirty="0"/>
              <a:t>SLEIDIAU CYNNWYS</a:t>
            </a:r>
          </a:p>
        </p:txBody>
      </p:sp>
    </p:spTree>
    <p:extLst>
      <p:ext uri="{BB962C8B-B14F-4D97-AF65-F5344CB8AC3E}">
        <p14:creationId xmlns:p14="http://schemas.microsoft.com/office/powerpoint/2010/main" val="23120731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-Title - Sub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DE1D8-8677-7DF8-D2B7-9EC97D0F0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9F48B9BD-3082-5808-80DF-FA723C6882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40000"/>
            <a:ext cx="10515600" cy="5762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cy-GB" dirty="0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38E00EF4-2D2E-45E9-E808-CF3A6194CC0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B14282BB-3D0A-02C3-0449-182337A8411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124915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 userDrawn="1">
          <p15:clr>
            <a:srgbClr val="FBAE40"/>
          </p15:clr>
        </p15:guide>
        <p15:guide id="2" orient="horz" pos="799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-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1E2956B-80C1-FB9C-0763-CCFBEB7F5C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A2889108-F97A-9F21-6A2D-435A43C3C6E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0000" y="2052000"/>
            <a:ext cx="8100000" cy="3348000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>
                <a:solidFill>
                  <a:srgbClr val="312F48"/>
                </a:solidFill>
              </a:defRPr>
            </a:lvl1pPr>
            <a:lvl2pPr>
              <a:lnSpc>
                <a:spcPct val="100000"/>
              </a:lnSpc>
              <a:defRPr>
                <a:solidFill>
                  <a:srgbClr val="312F48"/>
                </a:solidFill>
              </a:defRPr>
            </a:lvl2pPr>
            <a:lvl3pPr>
              <a:lnSpc>
                <a:spcPct val="100000"/>
              </a:lnSpc>
              <a:defRPr>
                <a:solidFill>
                  <a:srgbClr val="312F48"/>
                </a:solidFill>
              </a:defRPr>
            </a:lvl3pPr>
            <a:lvl4pPr>
              <a:lnSpc>
                <a:spcPct val="100000"/>
              </a:lnSpc>
              <a:defRPr>
                <a:solidFill>
                  <a:srgbClr val="312F48"/>
                </a:solidFill>
              </a:defRPr>
            </a:lvl4pPr>
            <a:lvl5pPr>
              <a:lnSpc>
                <a:spcPct val="100000"/>
              </a:lnSpc>
              <a:defRPr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</p:spTree>
    <p:extLst>
      <p:ext uri="{BB962C8B-B14F-4D97-AF65-F5344CB8AC3E}">
        <p14:creationId xmlns:p14="http://schemas.microsoft.com/office/powerpoint/2010/main" val="133903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 userDrawn="1">
          <p15:clr>
            <a:srgbClr val="FBAE40"/>
          </p15:clr>
        </p15:guide>
        <p15:guide id="2" orient="horz" pos="799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low - doub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E6BAB-2C47-1F8D-63C5-65E59326C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52200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r>
              <a:rPr lang="cy-GB" noProof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0000" y="2052000"/>
            <a:ext cx="522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>
                <a:solidFill>
                  <a:srgbClr val="312F48"/>
                </a:solidFill>
              </a:defRPr>
            </a:lvl1pPr>
            <a:lvl2pPr>
              <a:lnSpc>
                <a:spcPct val="100000"/>
              </a:lnSpc>
              <a:defRPr>
                <a:solidFill>
                  <a:srgbClr val="312F48"/>
                </a:solidFill>
              </a:defRPr>
            </a:lvl2pPr>
            <a:lvl3pPr>
              <a:lnSpc>
                <a:spcPct val="100000"/>
              </a:lnSpc>
              <a:defRPr>
                <a:solidFill>
                  <a:srgbClr val="312F48"/>
                </a:solidFill>
              </a:defRPr>
            </a:lvl3pPr>
            <a:lvl4pPr>
              <a:lnSpc>
                <a:spcPct val="100000"/>
              </a:lnSpc>
              <a:defRPr>
                <a:solidFill>
                  <a:srgbClr val="312F48"/>
                </a:solidFill>
              </a:defRPr>
            </a:lvl4pPr>
            <a:lvl5pPr>
              <a:lnSpc>
                <a:spcPct val="100000"/>
              </a:lnSpc>
              <a:defRPr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B4AF7B10-7A51-8E48-20BD-B66371D19F2B}"/>
              </a:ext>
            </a:extLst>
          </p:cNvPr>
          <p:cNvSpPr txBox="1">
            <a:spLocks/>
          </p:cNvSpPr>
          <p:nvPr userDrawn="1"/>
        </p:nvSpPr>
        <p:spPr>
          <a:xfrm>
            <a:off x="6252002" y="1260000"/>
            <a:ext cx="5220000" cy="79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kern="1200">
                <a:solidFill>
                  <a:schemeClr val="bg1"/>
                </a:solidFill>
                <a:latin typeface="+mj-lt"/>
                <a:ea typeface="+mj-ea"/>
                <a:cs typeface="Poppins" panose="00000500000000000000" pitchFamily="2" charset="0"/>
              </a:defRPr>
            </a:lvl1pPr>
          </a:lstStyle>
          <a:p>
            <a:r>
              <a:rPr lang="en-GB" noProof="0" dirty="0">
                <a:solidFill>
                  <a:srgbClr val="312F48"/>
                </a:solidFill>
              </a:rPr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52E691E4-1D3F-5074-4443-D547334ABDD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2002" y="2052000"/>
            <a:ext cx="5220000" cy="3348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>
                <a:solidFill>
                  <a:srgbClr val="312F48"/>
                </a:solidFill>
              </a:defRPr>
            </a:lvl1pPr>
            <a:lvl2pPr>
              <a:lnSpc>
                <a:spcPct val="100000"/>
              </a:lnSpc>
              <a:defRPr>
                <a:solidFill>
                  <a:srgbClr val="312F48"/>
                </a:solidFill>
              </a:defRPr>
            </a:lvl2pPr>
            <a:lvl3pPr>
              <a:lnSpc>
                <a:spcPct val="100000"/>
              </a:lnSpc>
              <a:defRPr>
                <a:solidFill>
                  <a:srgbClr val="312F48"/>
                </a:solidFill>
              </a:defRPr>
            </a:lvl3pPr>
            <a:lvl4pPr>
              <a:lnSpc>
                <a:spcPct val="100000"/>
              </a:lnSpc>
              <a:defRPr>
                <a:solidFill>
                  <a:srgbClr val="312F48"/>
                </a:solidFill>
              </a:defRPr>
            </a:lvl4pPr>
            <a:lvl5pPr>
              <a:lnSpc>
                <a:spcPct val="100000"/>
              </a:lnSpc>
              <a:defRPr>
                <a:solidFill>
                  <a:srgbClr val="312F48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17C0EB-B066-4329-DA39-FC754C2C70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1575" y="1260475"/>
            <a:ext cx="5208588" cy="7921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r>
              <a:rPr lang="en-GB" noProof="0" dirty="0">
                <a:solidFill>
                  <a:srgbClr val="312F48"/>
                </a:solidFill>
              </a:rPr>
              <a:t>TEITL SAESNEG</a:t>
            </a:r>
          </a:p>
        </p:txBody>
      </p:sp>
    </p:spTree>
    <p:extLst>
      <p:ext uri="{BB962C8B-B14F-4D97-AF65-F5344CB8AC3E}">
        <p14:creationId xmlns:p14="http://schemas.microsoft.com/office/powerpoint/2010/main" val="2142350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 userDrawn="1">
          <p15:clr>
            <a:srgbClr val="FBAE40"/>
          </p15:clr>
        </p15:guide>
        <p15:guide id="2" orient="horz" pos="799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 Yellow - single column bullets">
    <p:bg>
      <p:bgPr>
        <a:solidFill>
          <a:srgbClr val="FFF5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66F47-B273-312E-CEA3-71EB589082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A2889108-F97A-9F21-6A2D-435A43C3C6E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0000" y="2052000"/>
            <a:ext cx="8100000" cy="3348000"/>
          </a:xfrm>
          <a:prstGeom prst="rect">
            <a:avLst/>
          </a:prstGeom>
        </p:spPr>
        <p:txBody>
          <a:bodyPr lIns="0" tIns="0" rIns="0" bIns="0"/>
          <a:lstStyle>
            <a:lvl1pPr marL="457200" indent="-45720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>
                <a:solidFill>
                  <a:srgbClr val="312F48"/>
                </a:solidFill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312F48"/>
                </a:solidFill>
              </a:defRPr>
            </a:lvl2pPr>
            <a:lvl3pPr marL="1257300" indent="-3429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312F48"/>
                </a:solidFill>
              </a:defRPr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312F48"/>
                </a:solidFill>
              </a:defRPr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</p:spTree>
    <p:extLst>
      <p:ext uri="{BB962C8B-B14F-4D97-AF65-F5344CB8AC3E}">
        <p14:creationId xmlns:p14="http://schemas.microsoft.com/office/powerpoint/2010/main" val="4177465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 userDrawn="1">
          <p15:clr>
            <a:srgbClr val="FBAE40"/>
          </p15:clr>
        </p15:guide>
        <p15:guide id="2" orient="horz" pos="799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- single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D689E60-3572-E66F-2243-4BFEE6BF5D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26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107FFEB4-2F86-A99E-2BBA-EA7E04D675C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0000" y="2052000"/>
            <a:ext cx="8100000" cy="3348000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>
                <a:solidFill>
                  <a:srgbClr val="312F48"/>
                </a:solidFill>
              </a:defRPr>
            </a:lvl1pPr>
            <a:lvl2pPr>
              <a:lnSpc>
                <a:spcPct val="100000"/>
              </a:lnSpc>
              <a:defRPr>
                <a:solidFill>
                  <a:srgbClr val="312F48"/>
                </a:solidFill>
              </a:defRPr>
            </a:lvl2pPr>
            <a:lvl3pPr>
              <a:lnSpc>
                <a:spcPct val="100000"/>
              </a:lnSpc>
              <a:defRPr>
                <a:solidFill>
                  <a:srgbClr val="312F48"/>
                </a:solidFill>
              </a:defRPr>
            </a:lvl3pPr>
            <a:lvl4pPr>
              <a:lnSpc>
                <a:spcPct val="100000"/>
              </a:lnSpc>
              <a:defRPr>
                <a:solidFill>
                  <a:srgbClr val="312F48"/>
                </a:solidFill>
              </a:defRPr>
            </a:lvl4pPr>
            <a:lvl5pPr>
              <a:lnSpc>
                <a:spcPct val="100000"/>
              </a:lnSpc>
              <a:defRPr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</p:spTree>
    <p:extLst>
      <p:ext uri="{BB962C8B-B14F-4D97-AF65-F5344CB8AC3E}">
        <p14:creationId xmlns:p14="http://schemas.microsoft.com/office/powerpoint/2010/main" val="2630842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9" userDrawn="1">
          <p15:clr>
            <a:srgbClr val="FBAE40"/>
          </p15:clr>
        </p15:guide>
        <p15:guide id="2" orient="horz" pos="1298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1 column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0000" y="1512000"/>
            <a:ext cx="522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rgbClr val="312F48"/>
                </a:solidFill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rgbClr val="312F48"/>
                </a:solidFill>
              </a:defRPr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rgbClr val="312F48"/>
                </a:solidFill>
              </a:defRPr>
            </a:lvl3pPr>
            <a:lvl4pPr marL="15430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rgbClr val="312F48"/>
                </a:solidFill>
              </a:defRPr>
            </a:lvl4pPr>
            <a:lvl5pPr marL="20002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612000"/>
            <a:ext cx="5220000" cy="90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2C03F57-9B1C-D5D1-7D84-AD088FF3CB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27508767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612000"/>
            <a:ext cx="5220000" cy="90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0000" y="1512000"/>
            <a:ext cx="522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rgbClr val="312F48"/>
                </a:solidFill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rgbClr val="312F48"/>
                </a:solidFill>
              </a:defRPr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rgbClr val="312F48"/>
                </a:solidFill>
              </a:defRPr>
            </a:lvl3pPr>
            <a:lvl4pPr marL="15430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rgbClr val="312F48"/>
                </a:solidFill>
              </a:defRPr>
            </a:lvl4pPr>
            <a:lvl5pPr marL="20002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66F6FF74-FD77-0654-9EE5-76BAA6A3D5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1575" y="612775"/>
            <a:ext cx="5219700" cy="898525"/>
          </a:xfrm>
        </p:spPr>
        <p:txBody>
          <a:bodyPr tIns="0" bIns="0">
            <a:noAutofit/>
          </a:bodyPr>
          <a:lstStyle>
            <a:lvl1pPr>
              <a:defRPr sz="35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61BFA42-E1CE-6A40-5DF0-4A698956B9C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8287" y="1512000"/>
            <a:ext cx="522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rgbClr val="312F48"/>
                </a:solidFill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rgbClr val="312F48"/>
                </a:solidFill>
              </a:defRPr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rgbClr val="312F48"/>
                </a:solidFill>
              </a:defRPr>
            </a:lvl3pPr>
            <a:lvl4pPr marL="15430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rgbClr val="312F48"/>
                </a:solidFill>
              </a:defRPr>
            </a:lvl4pPr>
            <a:lvl5pPr marL="2000250" indent="-171450">
              <a:lnSpc>
                <a:spcPct val="100000"/>
              </a:lnSpc>
              <a:buFont typeface="Arial" panose="020B0604020202020204" pitchFamily="34" charset="0"/>
              <a:buChar char="•"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299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yellow column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20000"/>
            <a:ext cx="468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rgbClr val="312F48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rgbClr val="312F48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rgbClr val="312F48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2C03F57-9B1C-D5D1-7D84-AD088FF3CB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18595389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yellow column -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20000"/>
            <a:ext cx="468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rgbClr val="312F48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rgbClr val="312F48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rgbClr val="312F48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pic>
        <p:nvPicPr>
          <p:cNvPr id="9" name="Picture 8" descr="Golygfa o gefn person yn gwisgo bag cefn yn sefyll o flaen coeden y tu allan i adeilad.">
            <a:extLst>
              <a:ext uri="{FF2B5EF4-FFF2-40B4-BE49-F238E27FC236}">
                <a16:creationId xmlns:a16="http://schemas.microsoft.com/office/drawing/2014/main" id="{30185B66-056B-B80C-6F05-425E407E819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49999"/>
            <a:ext cx="540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459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yellow column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rgbClr val="312F48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rgbClr val="312F48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rgbClr val="312F48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A75EAFA5-3210-A96E-207D-A4FE5D5F858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9500" y="3333750"/>
            <a:ext cx="4679950" cy="625475"/>
          </a:xfrm>
        </p:spPr>
        <p:txBody>
          <a:bodyPr tIns="0" bIns="0">
            <a:noAutofit/>
          </a:bodyPr>
          <a:lstStyle>
            <a:lvl1pPr>
              <a:defRPr sz="35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3960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rgbClr val="312F48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rgbClr val="312F48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rgbClr val="312F48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D1B222-917E-AF78-C283-989A491771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654210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u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00D545-B480-0915-13EF-E1BFDA13C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71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CYFLWYNIAD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224FA0FF-5F73-F6CF-1CD6-12DAF59F8C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574000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2186E2E-2796-6196-3098-6CBA242F675E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372225" y="3852000"/>
            <a:ext cx="1817776" cy="1817776"/>
          </a:xfrm>
          <a:custGeom>
            <a:avLst/>
            <a:gdLst>
              <a:gd name="connsiteX0" fmla="*/ 908888 w 1817776"/>
              <a:gd name="connsiteY0" fmla="*/ 0 h 1817776"/>
              <a:gd name="connsiteX1" fmla="*/ 1817776 w 1817776"/>
              <a:gd name="connsiteY1" fmla="*/ 908888 h 1817776"/>
              <a:gd name="connsiteX2" fmla="*/ 908888 w 1817776"/>
              <a:gd name="connsiteY2" fmla="*/ 1817776 h 1817776"/>
              <a:gd name="connsiteX3" fmla="*/ 0 w 1817776"/>
              <a:gd name="connsiteY3" fmla="*/ 908888 h 1817776"/>
              <a:gd name="connsiteX4" fmla="*/ 908888 w 1817776"/>
              <a:gd name="connsiteY4" fmla="*/ 0 h 181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7776" h="1817776">
                <a:moveTo>
                  <a:pt x="908888" y="0"/>
                </a:moveTo>
                <a:cubicBezTo>
                  <a:pt x="1410853" y="0"/>
                  <a:pt x="1817776" y="406923"/>
                  <a:pt x="1817776" y="908888"/>
                </a:cubicBezTo>
                <a:cubicBezTo>
                  <a:pt x="1817776" y="1410853"/>
                  <a:pt x="1410853" y="1817776"/>
                  <a:pt x="908888" y="1817776"/>
                </a:cubicBezTo>
                <a:cubicBezTo>
                  <a:pt x="406923" y="1817776"/>
                  <a:pt x="0" y="1410853"/>
                  <a:pt x="0" y="908888"/>
                </a:cubicBezTo>
                <a:cubicBezTo>
                  <a:pt x="0" y="406923"/>
                  <a:pt x="406923" y="0"/>
                  <a:pt x="908888" y="0"/>
                </a:cubicBez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</p:spPr>
        <p:txBody>
          <a:bodyPr wrap="square">
            <a:noAutofit/>
          </a:bodyPr>
          <a:lstStyle/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37957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yellow column -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rgbClr val="312F48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rgbClr val="312F48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rgbClr val="312F48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5062F2-4556-9516-5F7E-A7CDBE0546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9500" y="3333750"/>
            <a:ext cx="4679950" cy="625475"/>
          </a:xfrm>
        </p:spPr>
        <p:txBody>
          <a:bodyPr tIns="0" bIns="0">
            <a:noAutofit/>
          </a:bodyPr>
          <a:lstStyle>
            <a:lvl1pPr>
              <a:defRPr sz="35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3960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rgbClr val="312F48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rgbClr val="312F48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rgbClr val="312F48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pic>
        <p:nvPicPr>
          <p:cNvPr id="9" name="Picture 8" descr="Golygfa o gefn person yn gwisgo bag cefn yn sefyll o flaen coeden y tu allan i adeilad.">
            <a:extLst>
              <a:ext uri="{FF2B5EF4-FFF2-40B4-BE49-F238E27FC236}">
                <a16:creationId xmlns:a16="http://schemas.microsoft.com/office/drawing/2014/main" id="{30185B66-056B-B80C-6F05-425E407E819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49999"/>
            <a:ext cx="540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3758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yellow blue column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7A9556-812A-EF8D-2B1F-94D5F1B74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3059999"/>
            <a:ext cx="5400000" cy="2610000"/>
          </a:xfrm>
          <a:prstGeom prst="rect">
            <a:avLst/>
          </a:prstGeom>
          <a:solidFill>
            <a:srgbClr val="312F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2610000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rgbClr val="312F48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rgbClr val="312F48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rgbClr val="312F48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9835B99-85A5-5189-42A4-29715CC67F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9500" y="3456000"/>
            <a:ext cx="4679950" cy="625475"/>
          </a:xfrm>
        </p:spPr>
        <p:txBody>
          <a:bodyPr tIns="0" bIns="0">
            <a:noAutofit/>
          </a:bodyPr>
          <a:lstStyle>
            <a:lvl1pPr>
              <a:defRPr sz="35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4086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F06BB2B2-6268-2BC7-759C-7CB09E5A5F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29241437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yellow blue column -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7A9556-812A-EF8D-2B1F-94D5F1B74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3059999"/>
            <a:ext cx="5400000" cy="2610000"/>
          </a:xfrm>
          <a:prstGeom prst="rect">
            <a:avLst/>
          </a:prstGeom>
          <a:solidFill>
            <a:srgbClr val="312F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2610000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rgbClr val="312F48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rgbClr val="312F48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rgbClr val="312F48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rgbClr val="312F48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F04862-38BD-781F-EAFB-5DEF461EF0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9500" y="3456000"/>
            <a:ext cx="4679950" cy="625475"/>
          </a:xfrm>
        </p:spPr>
        <p:txBody>
          <a:bodyPr tIns="0" bIns="0">
            <a:noAutofit/>
          </a:bodyPr>
          <a:lstStyle>
            <a:lvl1pPr>
              <a:defRPr sz="35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4086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pic>
        <p:nvPicPr>
          <p:cNvPr id="9" name="Picture 8" descr="Golygfa o gefn person yn gwisgo bag cefn yn sefyll o flaen coeden y tu allan i adeilad.">
            <a:extLst>
              <a:ext uri="{FF2B5EF4-FFF2-40B4-BE49-F238E27FC236}">
                <a16:creationId xmlns:a16="http://schemas.microsoft.com/office/drawing/2014/main" id="{30185B66-056B-B80C-6F05-425E407E819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49999"/>
            <a:ext cx="540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426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red column -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E73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20000"/>
            <a:ext cx="468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2C03F57-9B1C-D5D1-7D84-AD088FF3CB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8496314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red column - pictur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E73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20000"/>
            <a:ext cx="468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pic>
        <p:nvPicPr>
          <p:cNvPr id="6" name="Picture 5" descr="Golygfa o gefn person yn gwisgo bag cefn yn sefyll o flaen coeden y tu allan i adeilad.&#10;">
            <a:extLst>
              <a:ext uri="{FF2B5EF4-FFF2-40B4-BE49-F238E27FC236}">
                <a16:creationId xmlns:a16="http://schemas.microsoft.com/office/drawing/2014/main" id="{A0621F5B-63B4-A6E9-130F-C4FEFDC0BF9B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" t="380" r="1" b="451"/>
          <a:stretch/>
        </p:blipFill>
        <p:spPr>
          <a:xfrm>
            <a:off x="6094800" y="450000"/>
            <a:ext cx="540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643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red column -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E73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320499-FE52-8280-042E-8B75B39F0D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9500" y="3333750"/>
            <a:ext cx="4679950" cy="625475"/>
          </a:xfrm>
        </p:spPr>
        <p:txBody>
          <a:bodyPr tIns="0" bIns="0">
            <a:noAutofit/>
          </a:bodyPr>
          <a:lstStyle>
            <a:lvl1pPr>
              <a:defRPr sz="35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3960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D1B222-917E-AF78-C283-989A491771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210447759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red column - pictur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E73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BC5A01-0CD3-0A10-D0A1-3956A464C6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9500" y="3333750"/>
            <a:ext cx="4679950" cy="625475"/>
          </a:xfrm>
        </p:spPr>
        <p:txBody>
          <a:bodyPr tIns="0" bIns="0">
            <a:noAutofit/>
          </a:bodyPr>
          <a:lstStyle>
            <a:lvl1pPr>
              <a:defRPr sz="35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3960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9" name="Picture 8" descr="Golygfa o gefn person yn gwisgo bag cefn yn sefyll o flaen coeden y tu allan i adeilad.&#10;">
            <a:extLst>
              <a:ext uri="{FF2B5EF4-FFF2-40B4-BE49-F238E27FC236}">
                <a16:creationId xmlns:a16="http://schemas.microsoft.com/office/drawing/2014/main" id="{5CCA3072-0C81-5B6C-91E5-BAB46DD8BD2C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" t="380" r="1" b="451"/>
          <a:stretch/>
        </p:blipFill>
        <p:spPr>
          <a:xfrm>
            <a:off x="6094800" y="450000"/>
            <a:ext cx="540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524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mauve column -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6C48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20000"/>
            <a:ext cx="468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2C03F57-9B1C-D5D1-7D84-AD088FF3CB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8890552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mauve column - pictur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6C48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20000"/>
            <a:ext cx="468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pic>
        <p:nvPicPr>
          <p:cNvPr id="6" name="Picture 5" descr="Golygfa o gefn person yn gwisgo bag cefn yn sefyll o flaen coeden y tu allan i adeilad.&#10;">
            <a:extLst>
              <a:ext uri="{FF2B5EF4-FFF2-40B4-BE49-F238E27FC236}">
                <a16:creationId xmlns:a16="http://schemas.microsoft.com/office/drawing/2014/main" id="{A0621F5B-63B4-A6E9-130F-C4FEFDC0BF9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" b="212"/>
          <a:stretch/>
        </p:blipFill>
        <p:spPr>
          <a:xfrm>
            <a:off x="6094800" y="450000"/>
            <a:ext cx="540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1161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mauve column -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6C48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1E9CB3-798C-B407-C46E-1F8993F456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9500" y="3333750"/>
            <a:ext cx="4679950" cy="625475"/>
          </a:xfrm>
        </p:spPr>
        <p:txBody>
          <a:bodyPr tIns="0" bIns="0">
            <a:noAutofit/>
          </a:bodyPr>
          <a:lstStyle>
            <a:lvl1pPr>
              <a:defRPr sz="35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3960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D1B222-917E-AF78-C283-989A491771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2265044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ub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00D545-B480-0915-13EF-E1BFDA13C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71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CYFLWYNIAD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224FA0FF-5F73-F6CF-1CD6-12DAF59F8C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574000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pic>
        <p:nvPicPr>
          <p:cNvPr id="3" name="Picture 2" descr="Golygfa o gefn person yn eistedd wrth fwrdd gyda gliniadur agored a bag ar y bwrdd.">
            <a:extLst>
              <a:ext uri="{FF2B5EF4-FFF2-40B4-BE49-F238E27FC236}">
                <a16:creationId xmlns:a16="http://schemas.microsoft.com/office/drawing/2014/main" id="{A0A8343E-34F1-71D6-A7B4-420A470C40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000" y="3852000"/>
            <a:ext cx="1818000" cy="18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64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mauve column - pictur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6C48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BF7843-C449-82EB-E11A-E907472B91F2}"/>
              </a:ext>
            </a:extLst>
          </p:cNvPr>
          <p:cNvSpPr txBox="1">
            <a:spLocks/>
          </p:cNvSpPr>
          <p:nvPr userDrawn="1"/>
        </p:nvSpPr>
        <p:spPr>
          <a:xfrm>
            <a:off x="1080000" y="3330000"/>
            <a:ext cx="4680000" cy="61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kern="1200">
                <a:solidFill>
                  <a:srgbClr val="312F48"/>
                </a:solidFill>
                <a:latin typeface="+mj-lt"/>
                <a:ea typeface="+mj-ea"/>
                <a:cs typeface="Poppins" panose="00000500000000000000" pitchFamily="2" charset="0"/>
              </a:defRPr>
            </a:lvl1pPr>
          </a:lstStyle>
          <a:p>
            <a:r>
              <a:rPr lang="en-GB" noProof="0" dirty="0">
                <a:solidFill>
                  <a:schemeClr val="bg1"/>
                </a:solidFill>
              </a:rPr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3960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9" name="Picture 8" descr="Golygfa o gefn person yn gwisgo bag cefn yn sefyll o flaen coeden y tu allan i adeilad.&#10;">
            <a:extLst>
              <a:ext uri="{FF2B5EF4-FFF2-40B4-BE49-F238E27FC236}">
                <a16:creationId xmlns:a16="http://schemas.microsoft.com/office/drawing/2014/main" id="{5CCA3072-0C81-5B6C-91E5-BAB46DD8BD2C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" b="212"/>
          <a:stretch/>
        </p:blipFill>
        <p:spPr>
          <a:xfrm>
            <a:off x="6094800" y="450000"/>
            <a:ext cx="540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903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blue column -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312F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20000"/>
            <a:ext cx="468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2C03F57-9B1C-D5D1-7D84-AD088FF3CB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103952246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blue column - pictur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312F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Y SLEID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20000"/>
            <a:ext cx="4680000" cy="383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pic>
        <p:nvPicPr>
          <p:cNvPr id="6" name="Picture 5" descr="Golygfa o gefn person yn gwisgo bag cefn yn sefyll o flaen coeden y tu allan i adeilad.&#10;">
            <a:extLst>
              <a:ext uri="{FF2B5EF4-FFF2-40B4-BE49-F238E27FC236}">
                <a16:creationId xmlns:a16="http://schemas.microsoft.com/office/drawing/2014/main" id="{A0621F5B-63B4-A6E9-130F-C4FEFDC0BF9B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" r="27"/>
          <a:stretch/>
        </p:blipFill>
        <p:spPr>
          <a:xfrm>
            <a:off x="6094800" y="450000"/>
            <a:ext cx="540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1563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blue column -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312F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4F8825-4AF1-89AA-BE07-5A4FFA9CFD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9500" y="3333750"/>
            <a:ext cx="4679950" cy="625475"/>
          </a:xfrm>
        </p:spPr>
        <p:txBody>
          <a:bodyPr tIns="0" bIns="0">
            <a:noAutofit/>
          </a:bodyPr>
          <a:lstStyle>
            <a:lvl1pPr>
              <a:defRPr sz="35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3960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D1B222-917E-AF78-C283-989A491771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450000"/>
            <a:ext cx="5400000" cy="5220000"/>
          </a:xfrm>
        </p:spPr>
        <p:txBody>
          <a:bodyPr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2383910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cked blue column - pictur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F3DF98-1431-A177-F581-CE52825D6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5600" y="449999"/>
            <a:ext cx="5400000" cy="5219999"/>
          </a:xfrm>
          <a:prstGeom prst="rect">
            <a:avLst/>
          </a:prstGeom>
          <a:solidFill>
            <a:srgbClr val="312F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rgbClr val="312F4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CD5A76-7A30-D954-7A51-DA0ACD3E5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0000" y="990000"/>
            <a:ext cx="4680000" cy="61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TEITL CYMRAEG</a:t>
            </a:r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65F678DE-B336-A5F6-98C1-5B64C7C7C1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80000" y="1619999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cy-GB" noProof="0" dirty="0" err="1"/>
              <a:t>Click</a:t>
            </a:r>
            <a:r>
              <a:rPr lang="cy-GB" noProof="0" dirty="0"/>
              <a:t> to </a:t>
            </a:r>
            <a:r>
              <a:rPr lang="cy-GB" noProof="0" dirty="0" err="1"/>
              <a:t>edit</a:t>
            </a:r>
            <a:r>
              <a:rPr lang="cy-GB" noProof="0" dirty="0"/>
              <a:t> Master </a:t>
            </a:r>
            <a:r>
              <a:rPr lang="cy-GB" noProof="0" dirty="0" err="1"/>
              <a:t>text</a:t>
            </a:r>
            <a:r>
              <a:rPr lang="cy-GB" noProof="0" dirty="0"/>
              <a:t> </a:t>
            </a:r>
            <a:r>
              <a:rPr lang="cy-GB" noProof="0" dirty="0" err="1"/>
              <a:t>styles</a:t>
            </a:r>
            <a:endParaRPr lang="cy-GB" noProof="0" dirty="0"/>
          </a:p>
          <a:p>
            <a:pPr lvl="1"/>
            <a:r>
              <a:rPr lang="cy-GB" noProof="0" dirty="0" err="1"/>
              <a:t>Second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2"/>
            <a:r>
              <a:rPr lang="cy-GB" noProof="0" dirty="0" err="1"/>
              <a:t>Third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3"/>
            <a:r>
              <a:rPr lang="cy-GB" noProof="0" dirty="0" err="1"/>
              <a:t>Fourth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  <a:p>
            <a:pPr lvl="4"/>
            <a:r>
              <a:rPr lang="cy-GB" noProof="0" dirty="0" err="1"/>
              <a:t>Fifth</a:t>
            </a:r>
            <a:r>
              <a:rPr lang="cy-GB" noProof="0" dirty="0"/>
              <a:t> </a:t>
            </a:r>
            <a:r>
              <a:rPr lang="cy-GB" noProof="0" dirty="0" err="1"/>
              <a:t>level</a:t>
            </a:r>
            <a:endParaRPr lang="cy-GB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157F3B-6509-F971-74A8-42F6A878BE3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9500" y="3333750"/>
            <a:ext cx="4679950" cy="625475"/>
          </a:xfrm>
        </p:spPr>
        <p:txBody>
          <a:bodyPr tIns="0" bIns="0">
            <a:noAutofit/>
          </a:bodyPr>
          <a:lstStyle>
            <a:lvl1pPr>
              <a:defRPr sz="3500">
                <a:latin typeface="+mj-lt"/>
              </a:defRPr>
            </a:lvl1pPr>
          </a:lstStyle>
          <a:p>
            <a:r>
              <a:rPr lang="en-GB" noProof="0" dirty="0"/>
              <a:t>TEITL SAESNEG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9CA7D928-D81E-17D7-1D4A-C1A8B8059FB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80000" y="3960000"/>
            <a:ext cx="4680000" cy="1440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9" name="Picture 8" descr="Golygfa o gefn person yn gwisgo bag cefn yn sefyll o flaen coeden y tu allan i adeilad.&#10;">
            <a:extLst>
              <a:ext uri="{FF2B5EF4-FFF2-40B4-BE49-F238E27FC236}">
                <a16:creationId xmlns:a16="http://schemas.microsoft.com/office/drawing/2014/main" id="{5CCA3072-0C81-5B6C-91E5-BAB46DD8BD2C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" r="27"/>
          <a:stretch/>
        </p:blipFill>
        <p:spPr>
          <a:xfrm>
            <a:off x="6094800" y="450000"/>
            <a:ext cx="540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8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-Title - Su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DE1D8-8677-7DF8-D2B7-9EC97D0F0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CYFLWYNIAD</a:t>
            </a: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EF8648AF-8E99-3B34-F742-CF95F39C0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0725" y="2340000"/>
            <a:ext cx="10515600" cy="5762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cy-GB" dirty="0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38E00EF4-2D2E-45E9-E808-CF3A6194CC0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B14282BB-3D0A-02C3-0449-182337A8411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FCC888B2-0F9C-52E8-F0A7-5304F7066424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372225" y="3852000"/>
            <a:ext cx="1817776" cy="1817776"/>
          </a:xfrm>
          <a:custGeom>
            <a:avLst/>
            <a:gdLst>
              <a:gd name="connsiteX0" fmla="*/ 908888 w 1817776"/>
              <a:gd name="connsiteY0" fmla="*/ 0 h 1817776"/>
              <a:gd name="connsiteX1" fmla="*/ 1817776 w 1817776"/>
              <a:gd name="connsiteY1" fmla="*/ 908888 h 1817776"/>
              <a:gd name="connsiteX2" fmla="*/ 908888 w 1817776"/>
              <a:gd name="connsiteY2" fmla="*/ 1817776 h 1817776"/>
              <a:gd name="connsiteX3" fmla="*/ 0 w 1817776"/>
              <a:gd name="connsiteY3" fmla="*/ 908888 h 1817776"/>
              <a:gd name="connsiteX4" fmla="*/ 908888 w 1817776"/>
              <a:gd name="connsiteY4" fmla="*/ 0 h 181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7776" h="1817776">
                <a:moveTo>
                  <a:pt x="908888" y="0"/>
                </a:moveTo>
                <a:cubicBezTo>
                  <a:pt x="1410853" y="0"/>
                  <a:pt x="1817776" y="406923"/>
                  <a:pt x="1817776" y="908888"/>
                </a:cubicBezTo>
                <a:cubicBezTo>
                  <a:pt x="1817776" y="1410853"/>
                  <a:pt x="1410853" y="1817776"/>
                  <a:pt x="908888" y="1817776"/>
                </a:cubicBezTo>
                <a:cubicBezTo>
                  <a:pt x="406923" y="1817776"/>
                  <a:pt x="0" y="1410853"/>
                  <a:pt x="0" y="908888"/>
                </a:cubicBezTo>
                <a:cubicBezTo>
                  <a:pt x="0" y="406923"/>
                  <a:pt x="406923" y="0"/>
                  <a:pt x="908888" y="0"/>
                </a:cubicBez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</p:spPr>
        <p:txBody>
          <a:bodyPr wrap="square">
            <a:noAutofit/>
          </a:bodyPr>
          <a:lstStyle/>
          <a:p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411364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-Title - Sub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DE1D8-8677-7DF8-D2B7-9EC97D0F02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655999"/>
            <a:ext cx="10515600" cy="576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r>
              <a:rPr lang="cy-GB" noProof="0" dirty="0"/>
              <a:t>TEITL Y CYFLWYNIAD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1F5CC445-0E50-15AF-BFAC-465A7E0AAE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725" y="2340000"/>
            <a:ext cx="10515600" cy="576263"/>
          </a:xfrm>
        </p:spPr>
        <p:txBody>
          <a:bodyPr tIns="0" bIns="0">
            <a:noAutofit/>
          </a:bodyPr>
          <a:lstStyle>
            <a:lvl1pPr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cy-GB" dirty="0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38E00EF4-2D2E-45E9-E808-CF3A6194CC0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3312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B14282BB-3D0A-02C3-0449-182337A8411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000" y="3780000"/>
            <a:ext cx="8100000" cy="504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312F48"/>
                </a:solidFill>
              </a:defRPr>
            </a:lvl1pPr>
          </a:lstStyle>
          <a:p>
            <a:pPr lvl="0"/>
            <a:r>
              <a:rPr lang="en-GB" noProof="0" dirty="0"/>
              <a:t>Subtitle</a:t>
            </a:r>
          </a:p>
        </p:txBody>
      </p:sp>
      <p:pic>
        <p:nvPicPr>
          <p:cNvPr id="6" name="Picture 5" descr="Golygfa o gefn person yn eistedd wrth fwrdd gyda gliniadur agored a bag ar y bwrdd.">
            <a:extLst>
              <a:ext uri="{FF2B5EF4-FFF2-40B4-BE49-F238E27FC236}">
                <a16:creationId xmlns:a16="http://schemas.microsoft.com/office/drawing/2014/main" id="{B2EB3FD7-9287-88D4-D82C-8C8AB72013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000" y="3852000"/>
            <a:ext cx="1818000" cy="18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39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- Title - Su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00D545-B480-0915-13EF-E1BFDA13C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710000"/>
            <a:ext cx="10515600" cy="792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/>
          <a:p>
            <a:r>
              <a:rPr lang="cy-GB" noProof="0" dirty="0"/>
              <a:t>TEITL Y CYFLWYNIAD</a:t>
            </a:r>
          </a:p>
        </p:txBody>
      </p:sp>
      <p:sp>
        <p:nvSpPr>
          <p:cNvPr id="7" name="Text Placeholder">
            <a:extLst>
              <a:ext uri="{FF2B5EF4-FFF2-40B4-BE49-F238E27FC236}">
                <a16:creationId xmlns:a16="http://schemas.microsoft.com/office/drawing/2014/main" id="{224FA0FF-5F73-F6CF-1CD6-12DAF59F8C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2574000"/>
            <a:ext cx="8100000" cy="7200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cy-GB" noProof="0" dirty="0"/>
              <a:t>Is-deitl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2186E2E-2796-6196-3098-6CBA242F675E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084000" y="3600000"/>
            <a:ext cx="1817776" cy="1817776"/>
          </a:xfrm>
          <a:custGeom>
            <a:avLst/>
            <a:gdLst>
              <a:gd name="connsiteX0" fmla="*/ 908888 w 1817776"/>
              <a:gd name="connsiteY0" fmla="*/ 0 h 1817776"/>
              <a:gd name="connsiteX1" fmla="*/ 1817776 w 1817776"/>
              <a:gd name="connsiteY1" fmla="*/ 908888 h 1817776"/>
              <a:gd name="connsiteX2" fmla="*/ 908888 w 1817776"/>
              <a:gd name="connsiteY2" fmla="*/ 1817776 h 1817776"/>
              <a:gd name="connsiteX3" fmla="*/ 0 w 1817776"/>
              <a:gd name="connsiteY3" fmla="*/ 908888 h 1817776"/>
              <a:gd name="connsiteX4" fmla="*/ 908888 w 1817776"/>
              <a:gd name="connsiteY4" fmla="*/ 0 h 181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7776" h="1817776">
                <a:moveTo>
                  <a:pt x="908888" y="0"/>
                </a:moveTo>
                <a:cubicBezTo>
                  <a:pt x="1410853" y="0"/>
                  <a:pt x="1817776" y="406923"/>
                  <a:pt x="1817776" y="908888"/>
                </a:cubicBezTo>
                <a:cubicBezTo>
                  <a:pt x="1817776" y="1410853"/>
                  <a:pt x="1410853" y="1817776"/>
                  <a:pt x="908888" y="1817776"/>
                </a:cubicBezTo>
                <a:cubicBezTo>
                  <a:pt x="406923" y="1817776"/>
                  <a:pt x="0" y="1410853"/>
                  <a:pt x="0" y="908888"/>
                </a:cubicBezTo>
                <a:cubicBezTo>
                  <a:pt x="0" y="406923"/>
                  <a:pt x="406923" y="0"/>
                  <a:pt x="908888" y="0"/>
                </a:cubicBezTo>
                <a:close/>
              </a:path>
            </a:pathLst>
          </a:custGeom>
          <a:solidFill>
            <a:schemeClr val="bg1">
              <a:lumMod val="95000"/>
              <a:alpha val="37000"/>
            </a:schemeClr>
          </a:solidFill>
        </p:spPr>
        <p:txBody>
          <a:bodyPr wrap="square">
            <a:noAutofit/>
          </a:bodyPr>
          <a:lstStyle/>
          <a:p>
            <a:endParaRPr lang="cy-GB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AB64AC9-D148-6FB3-A7A5-31338237BA9B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7290000" y="810000"/>
            <a:ext cx="2664000" cy="2664000"/>
          </a:xfrm>
          <a:custGeom>
            <a:avLst/>
            <a:gdLst>
              <a:gd name="connsiteX0" fmla="*/ 1332000 w 2664000"/>
              <a:gd name="connsiteY0" fmla="*/ 0 h 2664000"/>
              <a:gd name="connsiteX1" fmla="*/ 2664000 w 2664000"/>
              <a:gd name="connsiteY1" fmla="*/ 1332000 h 2664000"/>
              <a:gd name="connsiteX2" fmla="*/ 1332000 w 2664000"/>
              <a:gd name="connsiteY2" fmla="*/ 2664000 h 2664000"/>
              <a:gd name="connsiteX3" fmla="*/ 0 w 2664000"/>
              <a:gd name="connsiteY3" fmla="*/ 1332000 h 2664000"/>
              <a:gd name="connsiteX4" fmla="*/ 59884 w 2664000"/>
              <a:gd name="connsiteY4" fmla="*/ 935904 h 2664000"/>
              <a:gd name="connsiteX5" fmla="*/ 71119 w 2664000"/>
              <a:gd name="connsiteY5" fmla="*/ 905209 h 2664000"/>
              <a:gd name="connsiteX6" fmla="*/ 139682 w 2664000"/>
              <a:gd name="connsiteY6" fmla="*/ 926492 h 2664000"/>
              <a:gd name="connsiteX7" fmla="*/ 234000 w 2664000"/>
              <a:gd name="connsiteY7" fmla="*/ 936000 h 2664000"/>
              <a:gd name="connsiteX8" fmla="*/ 702000 w 2664000"/>
              <a:gd name="connsiteY8" fmla="*/ 468000 h 2664000"/>
              <a:gd name="connsiteX9" fmla="*/ 665223 w 2664000"/>
              <a:gd name="connsiteY9" fmla="*/ 285833 h 2664000"/>
              <a:gd name="connsiteX10" fmla="*/ 622074 w 2664000"/>
              <a:gd name="connsiteY10" fmla="*/ 206339 h 2664000"/>
              <a:gd name="connsiteX11" fmla="*/ 697090 w 2664000"/>
              <a:gd name="connsiteY11" fmla="*/ 160765 h 2664000"/>
              <a:gd name="connsiteX12" fmla="*/ 1332000 w 2664000"/>
              <a:gd name="connsiteY12" fmla="*/ 0 h 26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64000" h="2664000">
                <a:moveTo>
                  <a:pt x="1332000" y="0"/>
                </a:moveTo>
                <a:cubicBezTo>
                  <a:pt x="2067643" y="0"/>
                  <a:pt x="2664000" y="596357"/>
                  <a:pt x="2664000" y="1332000"/>
                </a:cubicBezTo>
                <a:cubicBezTo>
                  <a:pt x="2664000" y="2067643"/>
                  <a:pt x="2067643" y="2664000"/>
                  <a:pt x="1332000" y="2664000"/>
                </a:cubicBezTo>
                <a:cubicBezTo>
                  <a:pt x="596357" y="2664000"/>
                  <a:pt x="0" y="2067643"/>
                  <a:pt x="0" y="1332000"/>
                </a:cubicBezTo>
                <a:cubicBezTo>
                  <a:pt x="0" y="1194067"/>
                  <a:pt x="20966" y="1061031"/>
                  <a:pt x="59884" y="935904"/>
                </a:cubicBezTo>
                <a:lnTo>
                  <a:pt x="71119" y="905209"/>
                </a:lnTo>
                <a:lnTo>
                  <a:pt x="139682" y="926492"/>
                </a:lnTo>
                <a:cubicBezTo>
                  <a:pt x="170148" y="932726"/>
                  <a:pt x="201692" y="936000"/>
                  <a:pt x="234000" y="936000"/>
                </a:cubicBezTo>
                <a:cubicBezTo>
                  <a:pt x="492469" y="936000"/>
                  <a:pt x="702000" y="726469"/>
                  <a:pt x="702000" y="468000"/>
                </a:cubicBezTo>
                <a:cubicBezTo>
                  <a:pt x="702000" y="403383"/>
                  <a:pt x="688905" y="341824"/>
                  <a:pt x="665223" y="285833"/>
                </a:cubicBezTo>
                <a:lnTo>
                  <a:pt x="622074" y="206339"/>
                </a:lnTo>
                <a:lnTo>
                  <a:pt x="697090" y="160765"/>
                </a:lnTo>
                <a:cubicBezTo>
                  <a:pt x="885826" y="58238"/>
                  <a:pt x="1102112" y="0"/>
                  <a:pt x="1332000" y="0"/>
                </a:cubicBezTo>
                <a:close/>
              </a:path>
            </a:pathLst>
          </a:custGeom>
          <a:solidFill>
            <a:schemeClr val="bg1">
              <a:lumMod val="95000"/>
              <a:alpha val="37000"/>
            </a:schemeClr>
          </a:solidFill>
        </p:spPr>
        <p:txBody>
          <a:bodyPr wrap="square">
            <a:noAutofit/>
          </a:bodyPr>
          <a:lstStyle/>
          <a:p>
            <a:endParaRPr lang="cy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E581190-1221-FB66-1039-842E7411B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056000" y="810000"/>
            <a:ext cx="936000" cy="936000"/>
          </a:xfrm>
          <a:prstGeom prst="ellipse">
            <a:avLst/>
          </a:prstGeom>
          <a:solidFill>
            <a:srgbClr val="35B6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2246169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8">
          <p15:clr>
            <a:srgbClr val="FBAE40"/>
          </p15:clr>
        </p15:guide>
        <p15:guide id="2" orient="horz" pos="79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4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9.emf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13.sv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2.pn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4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B182ADE1-656F-EECB-E411-DE40EA24E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y-GB" noProof="0"/>
              <a:t>Cliciwch i olygu arddull teitl y Meistr</a:t>
            </a:r>
            <a:endParaRPr lang="cy-GB" noProof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43EF44D-3362-5962-0689-6E54BC4A5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-GB" noProof="0"/>
              <a:t>Cliciwch i olygu'r arddulliau testun Meistr</a:t>
            </a:r>
          </a:p>
          <a:p>
            <a:pPr lvl="1"/>
            <a:r>
              <a:rPr lang="cy-GB" noProof="0"/>
              <a:t>Ail lefel</a:t>
            </a:r>
          </a:p>
          <a:p>
            <a:pPr lvl="2"/>
            <a:r>
              <a:rPr lang="cy-GB" noProof="0"/>
              <a:t>Trydedd lefel</a:t>
            </a:r>
          </a:p>
          <a:p>
            <a:pPr lvl="3"/>
            <a:r>
              <a:rPr lang="cy-GB" noProof="0"/>
              <a:t>Pedwaredd lefel</a:t>
            </a:r>
          </a:p>
          <a:p>
            <a:pPr lvl="4"/>
            <a:r>
              <a:rPr lang="cy-GB" noProof="0"/>
              <a:t>Pumed lefel</a:t>
            </a:r>
            <a:endParaRPr lang="cy-GB" noProof="0" dirty="0"/>
          </a:p>
        </p:txBody>
      </p:sp>
    </p:spTree>
    <p:extLst>
      <p:ext uri="{BB962C8B-B14F-4D97-AF65-F5344CB8AC3E}">
        <p14:creationId xmlns:p14="http://schemas.microsoft.com/office/powerpoint/2010/main" val="125661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">
            <a:extLst>
              <a:ext uri="{FF2B5EF4-FFF2-40B4-BE49-F238E27FC236}">
                <a16:creationId xmlns:a16="http://schemas.microsoft.com/office/drawing/2014/main" id="{1B2C693F-797A-1F14-43CF-8AB20AEBD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cy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5BE50A3-C4E4-849D-C84A-95C347BCC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20000" y="5670000"/>
            <a:ext cx="10728000" cy="0"/>
          </a:xfrm>
          <a:prstGeom prst="line">
            <a:avLst/>
          </a:prstGeom>
          <a:ln>
            <a:solidFill>
              <a:srgbClr val="312F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1094BBCD-AE52-C15D-ED91-BF8EC07E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25625"/>
            <a:ext cx="10515600" cy="36823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y-GB" dirty="0"/>
          </a:p>
        </p:txBody>
      </p:sp>
      <p:pic>
        <p:nvPicPr>
          <p:cNvPr id="17" name="CC logo">
            <a:extLst>
              <a:ext uri="{FF2B5EF4-FFF2-40B4-BE49-F238E27FC236}">
                <a16:creationId xmlns:a16="http://schemas.microsoft.com/office/drawing/2014/main" id="{9EA70D9B-B994-D8B6-EA89-1BACABD00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8646" y="5832000"/>
            <a:ext cx="611034" cy="707906"/>
          </a:xfrm>
          <a:prstGeom prst="rect">
            <a:avLst/>
          </a:prstGeom>
        </p:spPr>
      </p:pic>
      <p:sp>
        <p:nvSpPr>
          <p:cNvPr id="2" name="Address">
            <a:extLst>
              <a:ext uri="{FF2B5EF4-FFF2-40B4-BE49-F238E27FC236}">
                <a16:creationId xmlns:a16="http://schemas.microsoft.com/office/drawing/2014/main" id="{5194FAD4-180C-9FB3-A6AE-15AC28B9DE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720000" y="5832000"/>
            <a:ext cx="1800000" cy="468000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solidFill>
                  <a:srgbClr val="312F48"/>
                </a:solidFill>
              </a:rPr>
              <a:t>colegcymraeg.ac.uk</a:t>
            </a:r>
            <a:br>
              <a:rPr lang="cy-GB" dirty="0">
                <a:solidFill>
                  <a:srgbClr val="312F48"/>
                </a:solidFill>
              </a:rPr>
            </a:br>
            <a:r>
              <a:rPr lang="cy-GB" dirty="0">
                <a:solidFill>
                  <a:srgbClr val="312F48"/>
                </a:solidFill>
              </a:rPr>
              <a:t>@colegcymraeg</a:t>
            </a:r>
          </a:p>
          <a:p>
            <a:endParaRPr lang="cy-GB" dirty="0">
              <a:solidFill>
                <a:srgbClr val="312F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51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2" r:id="rId2"/>
    <p:sldLayoutId id="2147483690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721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5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ddress">
            <a:extLst>
              <a:ext uri="{FF2B5EF4-FFF2-40B4-BE49-F238E27FC236}">
                <a16:creationId xmlns:a16="http://schemas.microsoft.com/office/drawing/2014/main" id="{7F27D297-1C26-8E6A-A636-893C1F547F5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 userDrawn="1"/>
        </p:nvSpPr>
        <p:spPr>
          <a:xfrm>
            <a:off x="720000" y="504000"/>
            <a:ext cx="1800000" cy="468000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solidFill>
                  <a:srgbClr val="312F48"/>
                </a:solidFill>
              </a:rPr>
              <a:t>colegcymraeg.ac.uk</a:t>
            </a:r>
            <a:br>
              <a:rPr lang="cy-GB" dirty="0">
                <a:solidFill>
                  <a:srgbClr val="312F48"/>
                </a:solidFill>
              </a:rPr>
            </a:br>
            <a:r>
              <a:rPr lang="cy-GB" dirty="0">
                <a:solidFill>
                  <a:srgbClr val="312F48"/>
                </a:solidFill>
              </a:rPr>
              <a:t>@colegcymraeg</a:t>
            </a:r>
          </a:p>
          <a:p>
            <a:endParaRPr lang="cy-GB" dirty="0">
              <a:solidFill>
                <a:srgbClr val="312F48"/>
              </a:solidFill>
            </a:endParaRPr>
          </a:p>
        </p:txBody>
      </p:sp>
      <p:pic>
        <p:nvPicPr>
          <p:cNvPr id="17" name="CC logo" descr="Logo y Coleg — Cyfres o dair llythyren C, pob un yn cynnwys cyfres o ddotiau.">
            <a:extLst>
              <a:ext uri="{FF2B5EF4-FFF2-40B4-BE49-F238E27FC236}">
                <a16:creationId xmlns:a16="http://schemas.microsoft.com/office/drawing/2014/main" id="{9EA70D9B-B994-D8B6-EA89-1BACABD007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8646" y="450000"/>
            <a:ext cx="611034" cy="707906"/>
          </a:xfrm>
          <a:prstGeom prst="rect">
            <a:avLst/>
          </a:prstGeom>
        </p:spPr>
      </p:pic>
      <p:sp>
        <p:nvSpPr>
          <p:cNvPr id="10" name="Title Placeholder">
            <a:extLst>
              <a:ext uri="{FF2B5EF4-FFF2-40B4-BE49-F238E27FC236}">
                <a16:creationId xmlns:a16="http://schemas.microsoft.com/office/drawing/2014/main" id="{1B2C693F-797A-1F14-43CF-8AB20AEBD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cy-GB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1094BBCD-AE52-C15D-ED91-BF8EC07E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25625"/>
            <a:ext cx="10515600" cy="36823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y-GB" dirty="0"/>
          </a:p>
        </p:txBody>
      </p:sp>
      <p:sp>
        <p:nvSpPr>
          <p:cNvPr id="20" name="Name">
            <a:extLst>
              <a:ext uri="{FF2B5EF4-FFF2-40B4-BE49-F238E27FC236}">
                <a16:creationId xmlns:a16="http://schemas.microsoft.com/office/drawing/2014/main" id="{B8945991-4C33-DE32-E9EC-07C32AA822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 userDrawn="1"/>
        </p:nvSpPr>
        <p:spPr>
          <a:xfrm>
            <a:off x="720000" y="5850000"/>
            <a:ext cx="1800000" cy="56802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cy-GB" sz="1600" dirty="0">
                <a:solidFill>
                  <a:srgbClr val="312F48"/>
                </a:solidFill>
                <a:latin typeface="+mn-lt"/>
              </a:rPr>
              <a:t>COLEG</a:t>
            </a:r>
            <a:br>
              <a:rPr lang="cy-GB" sz="1600" dirty="0">
                <a:solidFill>
                  <a:srgbClr val="312F48"/>
                </a:solidFill>
                <a:latin typeface="+mn-lt"/>
              </a:rPr>
            </a:br>
            <a:r>
              <a:rPr lang="cy-GB" sz="1600" dirty="0">
                <a:solidFill>
                  <a:srgbClr val="312F48"/>
                </a:solidFill>
                <a:latin typeface="+mn-lt"/>
              </a:rPr>
              <a:t>CYMRAEG</a:t>
            </a:r>
            <a:br>
              <a:rPr lang="cy-GB" sz="1600" dirty="0">
                <a:solidFill>
                  <a:srgbClr val="312F48"/>
                </a:solidFill>
                <a:latin typeface="+mn-lt"/>
              </a:rPr>
            </a:br>
            <a:r>
              <a:rPr lang="cy-GB" sz="1600" dirty="0">
                <a:solidFill>
                  <a:srgbClr val="312F48"/>
                </a:solidFill>
                <a:latin typeface="+mn-lt"/>
              </a:rPr>
              <a:t>CENEDLAETHOL</a:t>
            </a:r>
          </a:p>
          <a:p>
            <a:pPr>
              <a:lnSpc>
                <a:spcPts val="1500"/>
              </a:lnSpc>
            </a:pPr>
            <a:endParaRPr lang="cy-GB" sz="1600" dirty="0">
              <a:solidFill>
                <a:srgbClr val="312F48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21505C-C57B-E42F-3BC4-D953B4872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9" t="32750" r="33342" b="33625"/>
          <a:stretch/>
        </p:blipFill>
        <p:spPr>
          <a:xfrm>
            <a:off x="3816000" y="5400000"/>
            <a:ext cx="2509060" cy="252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46A7E3-73CF-5EC8-F2D7-F77FCBBDAA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000" y="2412000"/>
            <a:ext cx="6264000" cy="6264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6BFE70B-841F-92E2-CE21-FCFE23FF5A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48" t="17462" r="11159" b="43541"/>
          <a:stretch/>
        </p:blipFill>
        <p:spPr>
          <a:xfrm>
            <a:off x="8172000" y="1206000"/>
            <a:ext cx="2657237" cy="26640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77B9147-968E-99AD-3BC6-C3E607D37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236000" y="450000"/>
            <a:ext cx="936000" cy="936000"/>
          </a:xfrm>
          <a:prstGeom prst="ellipse">
            <a:avLst/>
          </a:prstGeom>
          <a:solidFill>
            <a:srgbClr val="DB51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6781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0" r:id="rId2"/>
    <p:sldLayoutId id="2147483723" r:id="rId3"/>
    <p:sldLayoutId id="2147483721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rgbClr val="312F48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312F48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312F48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312F48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721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D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ddress">
            <a:extLst>
              <a:ext uri="{FF2B5EF4-FFF2-40B4-BE49-F238E27FC236}">
                <a16:creationId xmlns:a16="http://schemas.microsoft.com/office/drawing/2014/main" id="{7F27D297-1C26-8E6A-A636-893C1F547F5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 userDrawn="1"/>
        </p:nvSpPr>
        <p:spPr>
          <a:xfrm>
            <a:off x="720000" y="504000"/>
            <a:ext cx="1800000" cy="468000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solidFill>
                  <a:srgbClr val="312F48"/>
                </a:solidFill>
              </a:rPr>
              <a:t>colegcymraeg.ac.uk</a:t>
            </a:r>
            <a:br>
              <a:rPr lang="cy-GB" dirty="0">
                <a:solidFill>
                  <a:srgbClr val="312F48"/>
                </a:solidFill>
              </a:rPr>
            </a:br>
            <a:r>
              <a:rPr lang="cy-GB" dirty="0">
                <a:solidFill>
                  <a:srgbClr val="312F48"/>
                </a:solidFill>
              </a:rPr>
              <a:t>@colegcymraeg</a:t>
            </a:r>
          </a:p>
          <a:p>
            <a:endParaRPr lang="cy-GB" dirty="0">
              <a:solidFill>
                <a:srgbClr val="312F48"/>
              </a:solidFill>
            </a:endParaRPr>
          </a:p>
        </p:txBody>
      </p:sp>
      <p:pic>
        <p:nvPicPr>
          <p:cNvPr id="17" name="CC logo" descr="Logo y Coleg — Cyfres o dair llythyren C, pob un yn cynnwys cyfres o ddotiau.">
            <a:extLst>
              <a:ext uri="{FF2B5EF4-FFF2-40B4-BE49-F238E27FC236}">
                <a16:creationId xmlns:a16="http://schemas.microsoft.com/office/drawing/2014/main" id="{9EA70D9B-B994-D8B6-EA89-1BACABD007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8646" y="450000"/>
            <a:ext cx="611034" cy="707906"/>
          </a:xfrm>
          <a:prstGeom prst="rect">
            <a:avLst/>
          </a:prstGeom>
        </p:spPr>
      </p:pic>
      <p:sp>
        <p:nvSpPr>
          <p:cNvPr id="10" name="Title Placeholder">
            <a:extLst>
              <a:ext uri="{FF2B5EF4-FFF2-40B4-BE49-F238E27FC236}">
                <a16:creationId xmlns:a16="http://schemas.microsoft.com/office/drawing/2014/main" id="{1B2C693F-797A-1F14-43CF-8AB20AEBD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cy-GB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1094BBCD-AE52-C15D-ED91-BF8EC07E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25625"/>
            <a:ext cx="10515600" cy="36823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y-GB" dirty="0"/>
          </a:p>
        </p:txBody>
      </p:sp>
      <p:sp>
        <p:nvSpPr>
          <p:cNvPr id="20" name="Name">
            <a:extLst>
              <a:ext uri="{FF2B5EF4-FFF2-40B4-BE49-F238E27FC236}">
                <a16:creationId xmlns:a16="http://schemas.microsoft.com/office/drawing/2014/main" id="{B8945991-4C33-DE32-E9EC-07C32AA822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 userDrawn="1"/>
        </p:nvSpPr>
        <p:spPr>
          <a:xfrm>
            <a:off x="720000" y="5850000"/>
            <a:ext cx="1800000" cy="56802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cy-GB" sz="1600" dirty="0">
                <a:solidFill>
                  <a:srgbClr val="312F48"/>
                </a:solidFill>
                <a:latin typeface="+mn-lt"/>
              </a:rPr>
              <a:t>COLEG</a:t>
            </a:r>
            <a:br>
              <a:rPr lang="cy-GB" sz="1600" dirty="0">
                <a:solidFill>
                  <a:srgbClr val="312F48"/>
                </a:solidFill>
                <a:latin typeface="+mn-lt"/>
              </a:rPr>
            </a:br>
            <a:r>
              <a:rPr lang="cy-GB" sz="1600" dirty="0">
                <a:solidFill>
                  <a:srgbClr val="312F48"/>
                </a:solidFill>
                <a:latin typeface="+mn-lt"/>
              </a:rPr>
              <a:t>CYMRAEG</a:t>
            </a:r>
            <a:br>
              <a:rPr lang="cy-GB" sz="1600" dirty="0">
                <a:solidFill>
                  <a:srgbClr val="312F48"/>
                </a:solidFill>
                <a:latin typeface="+mn-lt"/>
              </a:rPr>
            </a:br>
            <a:r>
              <a:rPr lang="cy-GB" sz="1600" dirty="0">
                <a:solidFill>
                  <a:srgbClr val="312F48"/>
                </a:solidFill>
                <a:latin typeface="+mn-lt"/>
              </a:rPr>
              <a:t>CENEDLAETHOL</a:t>
            </a:r>
          </a:p>
          <a:p>
            <a:pPr>
              <a:lnSpc>
                <a:spcPts val="1500"/>
              </a:lnSpc>
            </a:pPr>
            <a:endParaRPr lang="cy-GB" sz="1600" dirty="0">
              <a:solidFill>
                <a:srgbClr val="312F48"/>
              </a:solidFill>
              <a:latin typeface="+mn-lt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57C16BF-6A2F-93A4-D4EC-BCBE47B704FC}"/>
              </a:ext>
            </a:extLst>
          </p:cNvPr>
          <p:cNvSpPr>
            <a:spLocks noChangeAspect="1"/>
          </p:cNvSpPr>
          <p:nvPr userDrawn="1"/>
        </p:nvSpPr>
        <p:spPr>
          <a:xfrm>
            <a:off x="10602000" y="1836000"/>
            <a:ext cx="2808000" cy="2808000"/>
          </a:xfrm>
          <a:prstGeom prst="ellipse">
            <a:avLst/>
          </a:prstGeom>
          <a:solidFill>
            <a:srgbClr val="FFE3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D8EC549-DD38-1A29-D7CE-3382BAC9DEB8}"/>
              </a:ext>
            </a:extLst>
          </p:cNvPr>
          <p:cNvSpPr>
            <a:spLocks noChangeAspect="1"/>
          </p:cNvSpPr>
          <p:nvPr userDrawn="1"/>
        </p:nvSpPr>
        <p:spPr>
          <a:xfrm>
            <a:off x="3690000" y="5544000"/>
            <a:ext cx="2808000" cy="2808000"/>
          </a:xfrm>
          <a:prstGeom prst="ellipse">
            <a:avLst/>
          </a:prstGeom>
          <a:solidFill>
            <a:srgbClr val="FFE3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9A9E9A-C5C4-3A95-8976-1783EC0A32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17" t="28342" r="12868" b="40115"/>
          <a:stretch/>
        </p:blipFill>
        <p:spPr>
          <a:xfrm>
            <a:off x="8918476" y="3240000"/>
            <a:ext cx="3275469" cy="36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0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28" r:id="rId3"/>
    <p:sldLayoutId id="2147483727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rgbClr val="312F48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312F48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312F48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312F48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721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ddress">
            <a:extLst>
              <a:ext uri="{FF2B5EF4-FFF2-40B4-BE49-F238E27FC236}">
                <a16:creationId xmlns:a16="http://schemas.microsoft.com/office/drawing/2014/main" id="{7F27D297-1C26-8E6A-A636-893C1F547F5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 userDrawn="1"/>
        </p:nvSpPr>
        <p:spPr>
          <a:xfrm>
            <a:off x="720000" y="504000"/>
            <a:ext cx="1800000" cy="468000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solidFill>
                  <a:schemeClr val="bg1"/>
                </a:solidFill>
              </a:rPr>
              <a:t>colegcymraeg.ac.uk</a:t>
            </a:r>
            <a:br>
              <a:rPr lang="cy-GB" dirty="0">
                <a:solidFill>
                  <a:schemeClr val="bg1"/>
                </a:solidFill>
              </a:rPr>
            </a:br>
            <a:r>
              <a:rPr lang="cy-GB" dirty="0">
                <a:solidFill>
                  <a:schemeClr val="bg1"/>
                </a:solidFill>
              </a:rPr>
              <a:t>@colegcymraeg</a:t>
            </a:r>
          </a:p>
          <a:p>
            <a:endParaRPr lang="cy-GB" dirty="0">
              <a:solidFill>
                <a:schemeClr val="bg1"/>
              </a:solidFill>
            </a:endParaRPr>
          </a:p>
        </p:txBody>
      </p:sp>
      <p:pic>
        <p:nvPicPr>
          <p:cNvPr id="17" name="CC logo" descr="Logo y Coleg — Cyfres o dair llythyren C, pob un yn cynnwys cyfres o ddotiau.">
            <a:extLst>
              <a:ext uri="{FF2B5EF4-FFF2-40B4-BE49-F238E27FC236}">
                <a16:creationId xmlns:a16="http://schemas.microsoft.com/office/drawing/2014/main" id="{9EA70D9B-B994-D8B6-EA89-1BACABD007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9031" y="450000"/>
            <a:ext cx="610264" cy="707906"/>
          </a:xfrm>
          <a:prstGeom prst="rect">
            <a:avLst/>
          </a:prstGeom>
        </p:spPr>
      </p:pic>
      <p:sp>
        <p:nvSpPr>
          <p:cNvPr id="10" name="Title Placeholder">
            <a:extLst>
              <a:ext uri="{FF2B5EF4-FFF2-40B4-BE49-F238E27FC236}">
                <a16:creationId xmlns:a16="http://schemas.microsoft.com/office/drawing/2014/main" id="{1B2C693F-797A-1F14-43CF-8AB20AEBD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cy-GB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1094BBCD-AE52-C15D-ED91-BF8EC07E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25625"/>
            <a:ext cx="10515600" cy="36823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y-GB" dirty="0"/>
          </a:p>
        </p:txBody>
      </p:sp>
      <p:sp>
        <p:nvSpPr>
          <p:cNvPr id="20" name="Name">
            <a:extLst>
              <a:ext uri="{FF2B5EF4-FFF2-40B4-BE49-F238E27FC236}">
                <a16:creationId xmlns:a16="http://schemas.microsoft.com/office/drawing/2014/main" id="{B8945991-4C33-DE32-E9EC-07C32AA822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 userDrawn="1"/>
        </p:nvSpPr>
        <p:spPr>
          <a:xfrm>
            <a:off x="720000" y="5850000"/>
            <a:ext cx="1800000" cy="56802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cy-GB" sz="1600" dirty="0">
                <a:solidFill>
                  <a:schemeClr val="bg1"/>
                </a:solidFill>
                <a:latin typeface="+mn-lt"/>
              </a:rPr>
              <a:t>COLEG</a:t>
            </a:r>
            <a:br>
              <a:rPr lang="cy-GB" sz="1600" dirty="0">
                <a:solidFill>
                  <a:schemeClr val="bg1"/>
                </a:solidFill>
                <a:latin typeface="+mn-lt"/>
              </a:rPr>
            </a:br>
            <a:r>
              <a:rPr lang="cy-GB" sz="1600" dirty="0">
                <a:solidFill>
                  <a:schemeClr val="bg1"/>
                </a:solidFill>
                <a:latin typeface="+mn-lt"/>
              </a:rPr>
              <a:t>CYMRAEG</a:t>
            </a:r>
            <a:br>
              <a:rPr lang="cy-GB" sz="1600" dirty="0">
                <a:solidFill>
                  <a:schemeClr val="bg1"/>
                </a:solidFill>
                <a:latin typeface="+mn-lt"/>
              </a:rPr>
            </a:br>
            <a:r>
              <a:rPr lang="cy-GB" sz="1600" dirty="0">
                <a:solidFill>
                  <a:schemeClr val="bg1"/>
                </a:solidFill>
                <a:latin typeface="+mn-lt"/>
              </a:rPr>
              <a:t>CENEDLAETHOL</a:t>
            </a:r>
          </a:p>
          <a:p>
            <a:pPr>
              <a:lnSpc>
                <a:spcPts val="1500"/>
              </a:lnSpc>
            </a:pPr>
            <a:endParaRPr lang="cy-GB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D8EC549-DD38-1A29-D7CE-3382BAC9DEB8}"/>
              </a:ext>
            </a:extLst>
          </p:cNvPr>
          <p:cNvSpPr>
            <a:spLocks noChangeAspect="1"/>
          </p:cNvSpPr>
          <p:nvPr userDrawn="1"/>
        </p:nvSpPr>
        <p:spPr>
          <a:xfrm>
            <a:off x="3690000" y="5544000"/>
            <a:ext cx="2808000" cy="2808000"/>
          </a:xfrm>
          <a:prstGeom prst="ellipse">
            <a:avLst/>
          </a:prstGeom>
          <a:solidFill>
            <a:srgbClr val="FFE3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96BEB9-54DD-AAD3-A948-6764927BB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9" t="32750" r="33342" b="33625"/>
          <a:stretch/>
        </p:blipFill>
        <p:spPr>
          <a:xfrm>
            <a:off x="3684266" y="5256000"/>
            <a:ext cx="3190096" cy="32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79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0" r:id="rId2"/>
    <p:sldLayoutId id="2147483733" r:id="rId3"/>
    <p:sldLayoutId id="2147483732" r:id="rId4"/>
    <p:sldLayoutId id="2147483734" r:id="rId5"/>
    <p:sldLayoutId id="2147483735" r:id="rId6"/>
    <p:sldLayoutId id="2147483736" r:id="rId7"/>
    <p:sldLayoutId id="2147483737" r:id="rId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7219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5BE50A3-C4E4-849D-C84A-95C347BCC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20000" y="5670000"/>
            <a:ext cx="1072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">
            <a:extLst>
              <a:ext uri="{FF2B5EF4-FFF2-40B4-BE49-F238E27FC236}">
                <a16:creationId xmlns:a16="http://schemas.microsoft.com/office/drawing/2014/main" id="{1B2C693F-797A-1F14-43CF-8AB20AEBD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cy-GB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1094BBCD-AE52-C15D-ED91-BF8EC07E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25625"/>
            <a:ext cx="10515600" cy="36823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y-GB" dirty="0"/>
          </a:p>
        </p:txBody>
      </p:sp>
      <p:pic>
        <p:nvPicPr>
          <p:cNvPr id="17" name="CC logo">
            <a:extLst>
              <a:ext uri="{FF2B5EF4-FFF2-40B4-BE49-F238E27FC236}">
                <a16:creationId xmlns:a16="http://schemas.microsoft.com/office/drawing/2014/main" id="{9EA70D9B-B994-D8B6-EA89-1BACABD00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63" y="5832000"/>
            <a:ext cx="612000" cy="707906"/>
          </a:xfrm>
          <a:prstGeom prst="rect">
            <a:avLst/>
          </a:prstGeom>
        </p:spPr>
      </p:pic>
      <p:sp>
        <p:nvSpPr>
          <p:cNvPr id="2" name="Address">
            <a:extLst>
              <a:ext uri="{FF2B5EF4-FFF2-40B4-BE49-F238E27FC236}">
                <a16:creationId xmlns:a16="http://schemas.microsoft.com/office/drawing/2014/main" id="{3AF3E3D5-2E7A-D521-A2A9-778AF84B7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720000" y="5832000"/>
            <a:ext cx="1800000" cy="468000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solidFill>
                  <a:schemeClr val="bg1"/>
                </a:solidFill>
              </a:rPr>
              <a:t>colegcymraeg.ac.uk</a:t>
            </a:r>
            <a:br>
              <a:rPr lang="cy-GB" dirty="0">
                <a:solidFill>
                  <a:schemeClr val="bg1"/>
                </a:solidFill>
              </a:rPr>
            </a:br>
            <a:r>
              <a:rPr lang="cy-GB" dirty="0">
                <a:solidFill>
                  <a:schemeClr val="bg1"/>
                </a:solidFill>
              </a:rPr>
              <a:t>@colegcymraeg</a:t>
            </a:r>
          </a:p>
          <a:p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108587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7219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5BE50A3-C4E4-849D-C84A-95C347BCC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20000" y="5670000"/>
            <a:ext cx="1072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">
            <a:extLst>
              <a:ext uri="{FF2B5EF4-FFF2-40B4-BE49-F238E27FC236}">
                <a16:creationId xmlns:a16="http://schemas.microsoft.com/office/drawing/2014/main" id="{1B2C693F-797A-1F14-43CF-8AB20AEBD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cy-GB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1094BBCD-AE52-C15D-ED91-BF8EC07E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25625"/>
            <a:ext cx="10515600" cy="36823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y-GB" dirty="0"/>
          </a:p>
        </p:txBody>
      </p:sp>
      <p:pic>
        <p:nvPicPr>
          <p:cNvPr id="17" name="CC logo">
            <a:extLst>
              <a:ext uri="{FF2B5EF4-FFF2-40B4-BE49-F238E27FC236}">
                <a16:creationId xmlns:a16="http://schemas.microsoft.com/office/drawing/2014/main" id="{9EA70D9B-B994-D8B6-EA89-1BACABD00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63" y="5832000"/>
            <a:ext cx="612000" cy="7079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BFE8E8-6367-34ED-1FE2-7051AAC75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9" t="32750" r="33342" b="33625"/>
          <a:stretch/>
        </p:blipFill>
        <p:spPr>
          <a:xfrm>
            <a:off x="5508000" y="2610000"/>
            <a:ext cx="2813734" cy="2826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CBA73FA-B5CB-D34A-C014-0E8A35923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508000" y="1296000"/>
            <a:ext cx="720000" cy="720000"/>
          </a:xfrm>
          <a:prstGeom prst="ellipse">
            <a:avLst/>
          </a:prstGeom>
          <a:solidFill>
            <a:srgbClr val="96D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sp>
        <p:nvSpPr>
          <p:cNvPr id="2" name="Address">
            <a:extLst>
              <a:ext uri="{FF2B5EF4-FFF2-40B4-BE49-F238E27FC236}">
                <a16:creationId xmlns:a16="http://schemas.microsoft.com/office/drawing/2014/main" id="{CEE3DCB6-78C7-5B01-F2CA-F3B219EA48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720000" y="5832000"/>
            <a:ext cx="1800000" cy="468000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solidFill>
                  <a:schemeClr val="bg1"/>
                </a:solidFill>
              </a:rPr>
              <a:t>colegcymraeg.ac.uk</a:t>
            </a:r>
            <a:br>
              <a:rPr lang="cy-GB" dirty="0">
                <a:solidFill>
                  <a:schemeClr val="bg1"/>
                </a:solidFill>
              </a:rPr>
            </a:br>
            <a:r>
              <a:rPr lang="cy-GB" dirty="0">
                <a:solidFill>
                  <a:schemeClr val="bg1"/>
                </a:solidFill>
              </a:rPr>
              <a:t>@colegcymraeg</a:t>
            </a:r>
          </a:p>
          <a:p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19518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7219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orient="horz" pos="3226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5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">
            <a:extLst>
              <a:ext uri="{FF2B5EF4-FFF2-40B4-BE49-F238E27FC236}">
                <a16:creationId xmlns:a16="http://schemas.microsoft.com/office/drawing/2014/main" id="{1B2C693F-797A-1F14-43CF-8AB20AEBD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cy-GB" dirty="0"/>
          </a:p>
        </p:txBody>
      </p: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1094BBCD-AE52-C15D-ED91-BF8EC07E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25625"/>
            <a:ext cx="10515600" cy="36823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y-GB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DD5ACD75-456E-85CE-DF9E-5F167D6BE8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6390000" y="4464000"/>
            <a:ext cx="720000" cy="720000"/>
          </a:xfrm>
          <a:prstGeom prst="ellipse">
            <a:avLst/>
          </a:prstGeom>
          <a:solidFill>
            <a:srgbClr val="96D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77B9147-968E-99AD-3BC6-C3E607D37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454000" y="1062000"/>
            <a:ext cx="1350000" cy="1350000"/>
          </a:xfrm>
          <a:prstGeom prst="ellipse">
            <a:avLst/>
          </a:prstGeom>
          <a:solidFill>
            <a:srgbClr val="DB51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F8249C1-1880-DB39-7A1E-0600603261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9828000" y="-666000"/>
            <a:ext cx="3600000" cy="3600000"/>
          </a:xfrm>
          <a:prstGeom prst="ellipse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y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1CA534-6400-5698-EF57-6D1230FA3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7" t="11156" r="7395" b="27726"/>
          <a:stretch/>
        </p:blipFill>
        <p:spPr>
          <a:xfrm>
            <a:off x="6732000" y="450000"/>
            <a:ext cx="4707601" cy="4716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5BE50A3-C4E4-849D-C84A-95C347BCC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20000" y="5670000"/>
            <a:ext cx="10728000" cy="0"/>
          </a:xfrm>
          <a:prstGeom prst="line">
            <a:avLst/>
          </a:prstGeom>
          <a:ln>
            <a:solidFill>
              <a:srgbClr val="312F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CC logo">
            <a:extLst>
              <a:ext uri="{FF2B5EF4-FFF2-40B4-BE49-F238E27FC236}">
                <a16:creationId xmlns:a16="http://schemas.microsoft.com/office/drawing/2014/main" id="{9EA70D9B-B994-D8B6-EA89-1BACABD00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8646" y="5832000"/>
            <a:ext cx="611034" cy="707906"/>
          </a:xfrm>
          <a:prstGeom prst="rect">
            <a:avLst/>
          </a:prstGeom>
        </p:spPr>
      </p:pic>
      <p:sp>
        <p:nvSpPr>
          <p:cNvPr id="3" name="Address">
            <a:extLst>
              <a:ext uri="{FF2B5EF4-FFF2-40B4-BE49-F238E27FC236}">
                <a16:creationId xmlns:a16="http://schemas.microsoft.com/office/drawing/2014/main" id="{7F27D297-1C26-8E6A-A636-893C1F547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720000" y="5832000"/>
            <a:ext cx="1800000" cy="468000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solidFill>
                  <a:srgbClr val="312F48"/>
                </a:solidFill>
              </a:rPr>
              <a:t>colegcymraeg.ac.uk</a:t>
            </a:r>
            <a:br>
              <a:rPr lang="cy-GB" dirty="0">
                <a:solidFill>
                  <a:srgbClr val="312F48"/>
                </a:solidFill>
              </a:rPr>
            </a:br>
            <a:r>
              <a:rPr lang="cy-GB" dirty="0">
                <a:solidFill>
                  <a:srgbClr val="312F48"/>
                </a:solidFill>
              </a:rPr>
              <a:t>@colegcymraeg</a:t>
            </a:r>
          </a:p>
          <a:p>
            <a:endParaRPr lang="cy-GB" dirty="0">
              <a:solidFill>
                <a:srgbClr val="312F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736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rgbClr val="312F48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312F48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312F48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312F48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7219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">
            <a:extLst>
              <a:ext uri="{FF2B5EF4-FFF2-40B4-BE49-F238E27FC236}">
                <a16:creationId xmlns:a16="http://schemas.microsoft.com/office/drawing/2014/main" id="{1B2C693F-797A-1F14-43CF-8AB20AEBD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cy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5BE50A3-C4E4-849D-C84A-95C347BCC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20000" y="5670000"/>
            <a:ext cx="10728000" cy="0"/>
          </a:xfrm>
          <a:prstGeom prst="line">
            <a:avLst/>
          </a:prstGeom>
          <a:ln>
            <a:solidFill>
              <a:srgbClr val="312F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1094BBCD-AE52-C15D-ED91-BF8EC07E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25625"/>
            <a:ext cx="10515600" cy="36823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y-GB" dirty="0"/>
          </a:p>
        </p:txBody>
      </p:sp>
      <p:pic>
        <p:nvPicPr>
          <p:cNvPr id="17" name="CC logo">
            <a:extLst>
              <a:ext uri="{FF2B5EF4-FFF2-40B4-BE49-F238E27FC236}">
                <a16:creationId xmlns:a16="http://schemas.microsoft.com/office/drawing/2014/main" id="{9EA70D9B-B994-D8B6-EA89-1BACABD00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8646" y="5832000"/>
            <a:ext cx="611034" cy="707906"/>
          </a:xfrm>
          <a:prstGeom prst="rect">
            <a:avLst/>
          </a:prstGeom>
        </p:spPr>
      </p:pic>
      <p:sp>
        <p:nvSpPr>
          <p:cNvPr id="3" name="Address">
            <a:extLst>
              <a:ext uri="{FF2B5EF4-FFF2-40B4-BE49-F238E27FC236}">
                <a16:creationId xmlns:a16="http://schemas.microsoft.com/office/drawing/2014/main" id="{7F27D297-1C26-8E6A-A636-893C1F547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720000" y="5832000"/>
            <a:ext cx="1800000" cy="468000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solidFill>
                  <a:srgbClr val="312F48"/>
                </a:solidFill>
              </a:rPr>
              <a:t>colegcymraeg.ac.uk</a:t>
            </a:r>
            <a:br>
              <a:rPr lang="cy-GB" dirty="0">
                <a:solidFill>
                  <a:srgbClr val="312F48"/>
                </a:solidFill>
              </a:rPr>
            </a:br>
            <a:r>
              <a:rPr lang="cy-GB" dirty="0">
                <a:solidFill>
                  <a:srgbClr val="312F48"/>
                </a:solidFill>
              </a:rPr>
              <a:t>@colegcymraeg</a:t>
            </a:r>
          </a:p>
          <a:p>
            <a:endParaRPr lang="cy-GB" dirty="0">
              <a:solidFill>
                <a:srgbClr val="312F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529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6" r:id="rId3"/>
    <p:sldLayoutId id="2147483677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rgbClr val="312F48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312F48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312F48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312F48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7219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">
            <a:extLst>
              <a:ext uri="{FF2B5EF4-FFF2-40B4-BE49-F238E27FC236}">
                <a16:creationId xmlns:a16="http://schemas.microsoft.com/office/drawing/2014/main" id="{1B2C693F-797A-1F14-43CF-8AB20AEBD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cy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5BE50A3-C4E4-849D-C84A-95C347BCC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20000" y="5670000"/>
            <a:ext cx="10728000" cy="0"/>
          </a:xfrm>
          <a:prstGeom prst="line">
            <a:avLst/>
          </a:prstGeom>
          <a:ln>
            <a:solidFill>
              <a:srgbClr val="312F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">
            <a:extLst>
              <a:ext uri="{FF2B5EF4-FFF2-40B4-BE49-F238E27FC236}">
                <a16:creationId xmlns:a16="http://schemas.microsoft.com/office/drawing/2014/main" id="{1094BBCD-AE52-C15D-ED91-BF8EC07E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25625"/>
            <a:ext cx="10515600" cy="36823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y-GB" dirty="0"/>
          </a:p>
        </p:txBody>
      </p:sp>
      <p:pic>
        <p:nvPicPr>
          <p:cNvPr id="17" name="CC logo">
            <a:extLst>
              <a:ext uri="{FF2B5EF4-FFF2-40B4-BE49-F238E27FC236}">
                <a16:creationId xmlns:a16="http://schemas.microsoft.com/office/drawing/2014/main" id="{9EA70D9B-B994-D8B6-EA89-1BACABD00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48646" y="5832000"/>
            <a:ext cx="611034" cy="707906"/>
          </a:xfrm>
          <a:prstGeom prst="rect">
            <a:avLst/>
          </a:prstGeom>
        </p:spPr>
      </p:pic>
      <p:sp>
        <p:nvSpPr>
          <p:cNvPr id="2" name="Address">
            <a:extLst>
              <a:ext uri="{FF2B5EF4-FFF2-40B4-BE49-F238E27FC236}">
                <a16:creationId xmlns:a16="http://schemas.microsoft.com/office/drawing/2014/main" id="{FD98DC1B-10C2-624D-8A2F-D1E9CF1DF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720000" y="5832000"/>
            <a:ext cx="1800000" cy="468000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solidFill>
                  <a:srgbClr val="312F48"/>
                </a:solidFill>
              </a:rPr>
              <a:t>colegcymraeg.ac.uk</a:t>
            </a:r>
            <a:br>
              <a:rPr lang="cy-GB" dirty="0">
                <a:solidFill>
                  <a:srgbClr val="312F48"/>
                </a:solidFill>
              </a:rPr>
            </a:br>
            <a:r>
              <a:rPr lang="cy-GB" dirty="0">
                <a:solidFill>
                  <a:srgbClr val="312F48"/>
                </a:solidFill>
              </a:rPr>
              <a:t>@colegcymraeg</a:t>
            </a:r>
          </a:p>
          <a:p>
            <a:endParaRPr lang="cy-GB" dirty="0">
              <a:solidFill>
                <a:srgbClr val="312F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7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4" r:id="rId2"/>
    <p:sldLayoutId id="2147483678" r:id="rId3"/>
    <p:sldLayoutId id="2147483679" r:id="rId4"/>
    <p:sldLayoutId id="2147483681" r:id="rId5"/>
    <p:sldLayoutId id="2147483680" r:id="rId6"/>
    <p:sldLayoutId id="2147483683" r:id="rId7"/>
    <p:sldLayoutId id="2147483682" r:id="rId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rgbClr val="312F48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312F48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312F48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312F48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312F4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721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A25CB8E7-FABB-F5F2-4348-977A70545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205634"/>
            <a:ext cx="7064757" cy="576000"/>
          </a:xfrm>
        </p:spPr>
        <p:txBody>
          <a:bodyPr/>
          <a:lstStyle/>
          <a:p>
            <a:r>
              <a:rPr lang="cy-GB" sz="2800" dirty="0"/>
              <a:t>Cydlynydd Cydraddoldeb, Amrywiaeth a Gwrth-hiliaeth</a:t>
            </a:r>
            <a:endParaRPr lang="en-GB" sz="2800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EA0ECF74-3612-7951-EF74-7EA9CBAD5C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0000" y="3320997"/>
            <a:ext cx="7373676" cy="576263"/>
          </a:xfrm>
        </p:spPr>
        <p:txBody>
          <a:bodyPr/>
          <a:lstStyle/>
          <a:p>
            <a:r>
              <a:rPr lang="cy-GB" sz="2800" dirty="0" err="1"/>
              <a:t>Equality</a:t>
            </a:r>
            <a:r>
              <a:rPr lang="cy-GB" sz="2800" dirty="0"/>
              <a:t>, </a:t>
            </a:r>
            <a:r>
              <a:rPr lang="cy-GB" sz="2800" dirty="0" err="1"/>
              <a:t>Diversity</a:t>
            </a:r>
            <a:r>
              <a:rPr lang="cy-GB" sz="2800" dirty="0"/>
              <a:t> &amp; </a:t>
            </a:r>
            <a:r>
              <a:rPr lang="cy-GB" sz="2800" dirty="0" err="1"/>
              <a:t>Anti-racism</a:t>
            </a:r>
            <a:r>
              <a:rPr lang="cy-GB" sz="2800" dirty="0"/>
              <a:t> </a:t>
            </a:r>
            <a:r>
              <a:rPr lang="cy-GB" sz="2800" dirty="0" err="1"/>
              <a:t>Coordinator</a:t>
            </a:r>
            <a:endParaRPr lang="en-GB" sz="2800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E2BC6925-97D4-6775-DA8A-D9F9226144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4769708"/>
            <a:ext cx="8100000" cy="747179"/>
          </a:xfrm>
        </p:spPr>
        <p:txBody>
          <a:bodyPr>
            <a:normAutofit fontScale="92500" lnSpcReduction="20000"/>
          </a:bodyPr>
          <a:lstStyle/>
          <a:p>
            <a:r>
              <a:rPr lang="cy-GB" dirty="0"/>
              <a:t>Emily Pemberton</a:t>
            </a:r>
          </a:p>
          <a:p>
            <a:r>
              <a:rPr lang="cy-GB" dirty="0"/>
              <a:t>Mai / May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7430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E91F653D-41CF-239D-316C-5A4F81019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3600" dirty="0"/>
              <a:t>Cynllun Mentora (3)</a:t>
            </a:r>
            <a:endParaRPr lang="en-GB" sz="3600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4F24DF8D-F3E7-CC21-C5E2-08E8E0DBAE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Tybed os fyddwch chi’n awyddus i feddwl am ddysgwyr fydd yn gallu elwa o’r Cynllun?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Cadwch llygaid allan yn gynnar mis Medi am y ffurflen gofrestru</a:t>
            </a:r>
            <a:endParaRPr lang="en-GB" dirty="0"/>
          </a:p>
        </p:txBody>
      </p:sp>
      <p:sp>
        <p:nvSpPr>
          <p:cNvPr id="4" name="Dalfan Testun 3">
            <a:extLst>
              <a:ext uri="{FF2B5EF4-FFF2-40B4-BE49-F238E27FC236}">
                <a16:creationId xmlns:a16="http://schemas.microsoft.com/office/drawing/2014/main" id="{90BA1962-465B-8EE4-DBFD-A8458C57B1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y-GB" sz="3200" dirty="0" err="1"/>
              <a:t>Mentoring</a:t>
            </a:r>
            <a:r>
              <a:rPr lang="cy-GB" sz="3200" dirty="0"/>
              <a:t> </a:t>
            </a:r>
            <a:r>
              <a:rPr lang="cy-GB" sz="3200" dirty="0" err="1"/>
              <a:t>scheme</a:t>
            </a:r>
            <a:r>
              <a:rPr lang="cy-GB" sz="3200" dirty="0"/>
              <a:t> (3)</a:t>
            </a:r>
            <a:endParaRPr lang="en-GB" sz="3200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39ACE28B-1869-3CCA-29B4-EBA2185502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Do </a:t>
            </a:r>
            <a:r>
              <a:rPr lang="cy-GB" dirty="0" err="1"/>
              <a:t>you</a:t>
            </a:r>
            <a:r>
              <a:rPr lang="cy-GB" dirty="0"/>
              <a:t> </a:t>
            </a:r>
            <a:r>
              <a:rPr lang="cy-GB" dirty="0" err="1"/>
              <a:t>know</a:t>
            </a:r>
            <a:r>
              <a:rPr lang="cy-GB" dirty="0"/>
              <a:t> </a:t>
            </a:r>
            <a:r>
              <a:rPr lang="cy-GB" dirty="0" err="1"/>
              <a:t>learners</a:t>
            </a:r>
            <a:r>
              <a:rPr lang="cy-GB" dirty="0"/>
              <a:t> </a:t>
            </a:r>
            <a:r>
              <a:rPr lang="cy-GB" dirty="0" err="1"/>
              <a:t>that</a:t>
            </a:r>
            <a:r>
              <a:rPr lang="cy-GB" dirty="0"/>
              <a:t> </a:t>
            </a:r>
            <a:r>
              <a:rPr lang="cy-GB" dirty="0" err="1"/>
              <a:t>could</a:t>
            </a:r>
            <a:r>
              <a:rPr lang="cy-GB" dirty="0"/>
              <a:t> </a:t>
            </a:r>
            <a:r>
              <a:rPr lang="cy-GB" dirty="0" err="1"/>
              <a:t>benefit</a:t>
            </a:r>
            <a:r>
              <a:rPr lang="cy-GB" dirty="0"/>
              <a:t> </a:t>
            </a:r>
            <a:r>
              <a:rPr lang="cy-GB" dirty="0" err="1"/>
              <a:t>from</a:t>
            </a:r>
            <a:r>
              <a:rPr lang="cy-GB" dirty="0"/>
              <a:t> </a:t>
            </a:r>
            <a:r>
              <a:rPr lang="cy-GB" dirty="0" err="1"/>
              <a:t>this</a:t>
            </a:r>
            <a:r>
              <a:rPr lang="cy-GB" dirty="0"/>
              <a:t> </a:t>
            </a:r>
            <a:r>
              <a:rPr lang="cy-GB" dirty="0" err="1"/>
              <a:t>scheme</a:t>
            </a:r>
            <a:r>
              <a:rPr lang="cy-GB" dirty="0"/>
              <a:t>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 err="1"/>
              <a:t>Keep</a:t>
            </a:r>
            <a:r>
              <a:rPr lang="cy-GB" dirty="0"/>
              <a:t> </a:t>
            </a:r>
            <a:r>
              <a:rPr lang="cy-GB" dirty="0" err="1"/>
              <a:t>an</a:t>
            </a:r>
            <a:r>
              <a:rPr lang="cy-GB" dirty="0"/>
              <a:t> </a:t>
            </a:r>
            <a:r>
              <a:rPr lang="cy-GB" dirty="0" err="1"/>
              <a:t>eye</a:t>
            </a:r>
            <a:r>
              <a:rPr lang="cy-GB" dirty="0"/>
              <a:t> </a:t>
            </a:r>
            <a:r>
              <a:rPr lang="cy-GB" dirty="0" err="1"/>
              <a:t>out</a:t>
            </a:r>
            <a:r>
              <a:rPr lang="cy-GB" dirty="0"/>
              <a:t> </a:t>
            </a:r>
            <a:r>
              <a:rPr lang="cy-GB" dirty="0" err="1"/>
              <a:t>September</a:t>
            </a:r>
            <a:r>
              <a:rPr lang="cy-GB" dirty="0"/>
              <a:t> </a:t>
            </a:r>
            <a:r>
              <a:rPr lang="cy-GB" dirty="0" err="1"/>
              <a:t>for</a:t>
            </a:r>
            <a:r>
              <a:rPr lang="cy-GB" dirty="0"/>
              <a:t> the </a:t>
            </a:r>
            <a:r>
              <a:rPr lang="cy-GB" dirty="0" err="1"/>
              <a:t>application</a:t>
            </a:r>
            <a:r>
              <a:rPr lang="cy-GB" dirty="0"/>
              <a:t> </a:t>
            </a:r>
            <a:r>
              <a:rPr lang="cy-GB" dirty="0" err="1"/>
              <a:t>form</a:t>
            </a:r>
            <a:r>
              <a:rPr lang="cy-GB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3926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1F081EFA-16DD-20F0-8986-5BFEA5694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Cynnwys </a:t>
            </a:r>
            <a:endParaRPr lang="en-GB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82ECCDAC-D418-2ECD-B085-59108D37F8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y-GB" dirty="0"/>
              <a:t>Cyflwyniad i’r rôl a’r Strategaeth</a:t>
            </a:r>
          </a:p>
          <a:p>
            <a:pPr marL="514350" indent="-514350">
              <a:buAutoNum type="arabicPeriod"/>
            </a:pPr>
            <a:r>
              <a:rPr lang="cy-GB" dirty="0"/>
              <a:t>Llysgenhadon</a:t>
            </a:r>
          </a:p>
          <a:p>
            <a:pPr marL="514350" indent="-514350">
              <a:buAutoNum type="arabicPeriod"/>
            </a:pPr>
            <a:r>
              <a:rPr lang="cy-GB" dirty="0"/>
              <a:t>Cynllun Mentora</a:t>
            </a:r>
          </a:p>
          <a:p>
            <a:pPr marL="514350" indent="-514350">
              <a:buAutoNum type="arabicPeriod"/>
            </a:pPr>
            <a:r>
              <a:rPr lang="cy-GB" dirty="0"/>
              <a:t>Cloi </a:t>
            </a:r>
            <a:endParaRPr lang="en-GB" dirty="0"/>
          </a:p>
        </p:txBody>
      </p:sp>
      <p:sp>
        <p:nvSpPr>
          <p:cNvPr id="4" name="Dalfan Testun 3">
            <a:extLst>
              <a:ext uri="{FF2B5EF4-FFF2-40B4-BE49-F238E27FC236}">
                <a16:creationId xmlns:a16="http://schemas.microsoft.com/office/drawing/2014/main" id="{CE555A83-42E1-7CD7-E037-C3C1DC583A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y-GB" dirty="0" err="1"/>
              <a:t>Content</a:t>
            </a:r>
            <a:r>
              <a:rPr lang="cy-GB" dirty="0"/>
              <a:t> </a:t>
            </a:r>
            <a:endParaRPr lang="en-GB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4970AA6D-7F12-E807-D84E-C85079CCB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y-GB" dirty="0" err="1"/>
              <a:t>Introduction</a:t>
            </a:r>
            <a:r>
              <a:rPr lang="cy-GB" dirty="0"/>
              <a:t> to the </a:t>
            </a:r>
            <a:r>
              <a:rPr lang="cy-GB" dirty="0" err="1"/>
              <a:t>role</a:t>
            </a:r>
            <a:r>
              <a:rPr lang="cy-GB" dirty="0"/>
              <a:t> </a:t>
            </a:r>
            <a:r>
              <a:rPr lang="cy-GB" dirty="0" err="1"/>
              <a:t>and</a:t>
            </a:r>
            <a:r>
              <a:rPr lang="cy-GB" dirty="0"/>
              <a:t> the </a:t>
            </a:r>
            <a:r>
              <a:rPr lang="cy-GB" dirty="0" err="1"/>
              <a:t>Strategy</a:t>
            </a:r>
            <a:endParaRPr lang="cy-GB" dirty="0"/>
          </a:p>
          <a:p>
            <a:pPr marL="514350" indent="-514350">
              <a:buAutoNum type="arabicPeriod"/>
            </a:pPr>
            <a:r>
              <a:rPr lang="cy-GB" dirty="0" err="1"/>
              <a:t>Ambassadors</a:t>
            </a:r>
            <a:r>
              <a:rPr lang="cy-GB" dirty="0"/>
              <a:t> </a:t>
            </a:r>
          </a:p>
          <a:p>
            <a:pPr marL="514350" indent="-514350">
              <a:buAutoNum type="arabicPeriod"/>
            </a:pPr>
            <a:r>
              <a:rPr lang="cy-GB" dirty="0" err="1"/>
              <a:t>Mentoring</a:t>
            </a:r>
            <a:r>
              <a:rPr lang="cy-GB" dirty="0"/>
              <a:t> </a:t>
            </a:r>
            <a:r>
              <a:rPr lang="cy-GB" dirty="0" err="1"/>
              <a:t>scheme</a:t>
            </a:r>
            <a:r>
              <a:rPr lang="cy-GB" dirty="0"/>
              <a:t> </a:t>
            </a:r>
          </a:p>
          <a:p>
            <a:pPr marL="514350" indent="-514350">
              <a:buAutoNum type="arabicPeriod"/>
            </a:pPr>
            <a:r>
              <a:rPr lang="cy-GB" dirty="0" err="1"/>
              <a:t>Close</a:t>
            </a:r>
            <a:r>
              <a:rPr lang="cy-GB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5588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CE4DDFAA-9769-9F48-AF65-078522DC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1800" dirty="0"/>
              <a:t>Strategaeth Cydraddoldeb, Amrywiaeth a Gwrth-hiliaeth </a:t>
            </a:r>
            <a:endParaRPr lang="en-GB" sz="1800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499014FA-BF93-4C99-59EB-ED3BD98A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Sicrhau bod addysg Gymraeg ôl-orfodol yn adlewyrchu holl dysgwyr a myfyrwyr Cymru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Strategaeth weddol newydd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lfan Testun 3">
            <a:extLst>
              <a:ext uri="{FF2B5EF4-FFF2-40B4-BE49-F238E27FC236}">
                <a16:creationId xmlns:a16="http://schemas.microsoft.com/office/drawing/2014/main" id="{4F047458-1B0F-50F4-71C5-3872C96570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y-GB" sz="2000" dirty="0" err="1"/>
              <a:t>Equality</a:t>
            </a:r>
            <a:r>
              <a:rPr lang="cy-GB" sz="2000" dirty="0"/>
              <a:t>, </a:t>
            </a:r>
            <a:r>
              <a:rPr lang="cy-GB" sz="2000" dirty="0" err="1"/>
              <a:t>Diversity</a:t>
            </a:r>
            <a:r>
              <a:rPr lang="cy-GB" sz="2000" dirty="0"/>
              <a:t> </a:t>
            </a:r>
            <a:r>
              <a:rPr lang="cy-GB" sz="2000" dirty="0" err="1"/>
              <a:t>and</a:t>
            </a:r>
            <a:r>
              <a:rPr lang="cy-GB" sz="2000" dirty="0"/>
              <a:t> </a:t>
            </a:r>
            <a:r>
              <a:rPr lang="cy-GB" sz="2000" dirty="0" err="1"/>
              <a:t>Anti-racism</a:t>
            </a:r>
            <a:r>
              <a:rPr lang="cy-GB" sz="2000" dirty="0"/>
              <a:t> </a:t>
            </a:r>
            <a:r>
              <a:rPr lang="cy-GB" sz="2000" dirty="0" err="1"/>
              <a:t>Strategy</a:t>
            </a:r>
            <a:endParaRPr lang="en-GB" sz="2000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92B2EA40-A32B-E5D7-F042-93C9DDF1E2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 err="1"/>
              <a:t>Ensuring</a:t>
            </a:r>
            <a:r>
              <a:rPr lang="cy-GB" dirty="0"/>
              <a:t> </a:t>
            </a:r>
            <a:r>
              <a:rPr lang="cy-GB" dirty="0" err="1"/>
              <a:t>that</a:t>
            </a:r>
            <a:r>
              <a:rPr lang="cy-GB" dirty="0"/>
              <a:t> post-</a:t>
            </a:r>
            <a:r>
              <a:rPr lang="cy-GB" dirty="0" err="1"/>
              <a:t>compulsory</a:t>
            </a:r>
            <a:r>
              <a:rPr lang="cy-GB" dirty="0"/>
              <a:t> Welsh </a:t>
            </a:r>
            <a:r>
              <a:rPr lang="cy-GB" dirty="0" err="1"/>
              <a:t>language</a:t>
            </a:r>
            <a:r>
              <a:rPr lang="cy-GB" dirty="0"/>
              <a:t> </a:t>
            </a:r>
            <a:r>
              <a:rPr lang="cy-GB" dirty="0" err="1"/>
              <a:t>education</a:t>
            </a:r>
            <a:r>
              <a:rPr lang="cy-GB" dirty="0"/>
              <a:t> </a:t>
            </a:r>
            <a:r>
              <a:rPr lang="cy-GB" dirty="0" err="1"/>
              <a:t>reflects</a:t>
            </a:r>
            <a:r>
              <a:rPr lang="cy-GB" dirty="0"/>
              <a:t> all </a:t>
            </a:r>
            <a:r>
              <a:rPr lang="cy-GB" dirty="0" err="1"/>
              <a:t>learners</a:t>
            </a:r>
            <a:r>
              <a:rPr lang="cy-GB" dirty="0"/>
              <a:t> </a:t>
            </a:r>
            <a:r>
              <a:rPr lang="cy-GB" dirty="0" err="1"/>
              <a:t>and</a:t>
            </a:r>
            <a:r>
              <a:rPr lang="cy-GB" dirty="0"/>
              <a:t> </a:t>
            </a:r>
            <a:r>
              <a:rPr lang="cy-GB" dirty="0" err="1"/>
              <a:t>students</a:t>
            </a:r>
            <a:r>
              <a:rPr lang="cy-GB" dirty="0"/>
              <a:t> </a:t>
            </a:r>
            <a:r>
              <a:rPr lang="cy-GB" dirty="0" err="1"/>
              <a:t>in</a:t>
            </a:r>
            <a:r>
              <a:rPr lang="cy-GB" dirty="0"/>
              <a:t> Wales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 err="1"/>
              <a:t>Relatively</a:t>
            </a:r>
            <a:r>
              <a:rPr lang="cy-GB" dirty="0"/>
              <a:t> </a:t>
            </a:r>
            <a:r>
              <a:rPr lang="cy-GB" dirty="0" err="1"/>
              <a:t>new</a:t>
            </a:r>
            <a:r>
              <a:rPr lang="cy-GB" dirty="0"/>
              <a:t> </a:t>
            </a:r>
            <a:r>
              <a:rPr lang="cy-GB" dirty="0" err="1"/>
              <a:t>strategy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0053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CE4DDFAA-9769-9F48-AF65-078522DC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1800" dirty="0"/>
              <a:t>Strategaeth Cydraddoldeb, Amrywiaeth a Gwrth-hiliaeth  (2)</a:t>
            </a:r>
            <a:endParaRPr lang="en-GB" sz="1800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499014FA-BF93-4C99-59EB-ED3BD98A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Strategaeth uchelgeisiol: cyffwrdd ar bob rhan o waith y Coleg Cymraeg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Llysgenhadon, grantiau, delweddau, adnoddau, partneriaid, </a:t>
            </a:r>
            <a:r>
              <a:rPr lang="cy-GB" dirty="0" err="1"/>
              <a:t>llywodraethiant</a:t>
            </a:r>
            <a:r>
              <a:rPr lang="cy-GB" dirty="0"/>
              <a:t>, ayb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lfan Testun 3">
            <a:extLst>
              <a:ext uri="{FF2B5EF4-FFF2-40B4-BE49-F238E27FC236}">
                <a16:creationId xmlns:a16="http://schemas.microsoft.com/office/drawing/2014/main" id="{4F047458-1B0F-50F4-71C5-3872C96570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y-GB" sz="2000" dirty="0" err="1"/>
              <a:t>Equality</a:t>
            </a:r>
            <a:r>
              <a:rPr lang="cy-GB" sz="2000" dirty="0"/>
              <a:t>, </a:t>
            </a:r>
            <a:r>
              <a:rPr lang="cy-GB" sz="2000" dirty="0" err="1"/>
              <a:t>Diversity</a:t>
            </a:r>
            <a:r>
              <a:rPr lang="cy-GB" sz="2000" dirty="0"/>
              <a:t> </a:t>
            </a:r>
            <a:r>
              <a:rPr lang="cy-GB" sz="2000" dirty="0" err="1"/>
              <a:t>and</a:t>
            </a:r>
            <a:r>
              <a:rPr lang="cy-GB" sz="2000" dirty="0"/>
              <a:t> </a:t>
            </a:r>
            <a:r>
              <a:rPr lang="cy-GB" sz="2000" dirty="0" err="1"/>
              <a:t>Anti-racism</a:t>
            </a:r>
            <a:r>
              <a:rPr lang="cy-GB" sz="2000" dirty="0"/>
              <a:t> </a:t>
            </a:r>
            <a:r>
              <a:rPr lang="cy-GB" sz="2000" dirty="0" err="1"/>
              <a:t>Strategy</a:t>
            </a:r>
            <a:r>
              <a:rPr lang="cy-GB" sz="2000" dirty="0"/>
              <a:t> (2)</a:t>
            </a:r>
            <a:endParaRPr lang="en-GB" sz="2000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92B2EA40-A32B-E5D7-F042-93C9DDF1E2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 err="1"/>
              <a:t>Ambitious</a:t>
            </a:r>
            <a:r>
              <a:rPr lang="cy-GB" dirty="0"/>
              <a:t> </a:t>
            </a:r>
            <a:r>
              <a:rPr lang="cy-GB" dirty="0" err="1"/>
              <a:t>strategy</a:t>
            </a:r>
            <a:r>
              <a:rPr lang="cy-GB" dirty="0"/>
              <a:t>: </a:t>
            </a:r>
            <a:r>
              <a:rPr lang="cy-GB" dirty="0" err="1"/>
              <a:t>encompasses</a:t>
            </a:r>
            <a:r>
              <a:rPr lang="cy-GB" dirty="0"/>
              <a:t> all of the </a:t>
            </a:r>
            <a:r>
              <a:rPr lang="cy-GB" dirty="0" err="1"/>
              <a:t>Coleg’s</a:t>
            </a:r>
            <a:r>
              <a:rPr lang="cy-GB" dirty="0"/>
              <a:t> </a:t>
            </a:r>
            <a:r>
              <a:rPr lang="cy-GB" dirty="0" err="1"/>
              <a:t>work</a:t>
            </a:r>
            <a:endParaRPr lang="cy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 err="1"/>
              <a:t>Ambassadors</a:t>
            </a:r>
            <a:r>
              <a:rPr lang="cy-GB" dirty="0"/>
              <a:t>, </a:t>
            </a:r>
            <a:r>
              <a:rPr lang="cy-GB" dirty="0" err="1"/>
              <a:t>grants</a:t>
            </a:r>
            <a:r>
              <a:rPr lang="cy-GB" dirty="0"/>
              <a:t>, </a:t>
            </a:r>
            <a:r>
              <a:rPr lang="cy-GB" dirty="0" err="1"/>
              <a:t>images</a:t>
            </a:r>
            <a:r>
              <a:rPr lang="cy-GB" dirty="0"/>
              <a:t>, </a:t>
            </a:r>
            <a:r>
              <a:rPr lang="cy-GB" dirty="0" err="1"/>
              <a:t>resources</a:t>
            </a:r>
            <a:r>
              <a:rPr lang="cy-GB" dirty="0"/>
              <a:t>, </a:t>
            </a:r>
            <a:r>
              <a:rPr lang="cy-GB" dirty="0" err="1"/>
              <a:t>partners</a:t>
            </a:r>
            <a:r>
              <a:rPr lang="cy-GB" dirty="0"/>
              <a:t>, </a:t>
            </a:r>
            <a:r>
              <a:rPr lang="cy-GB" dirty="0" err="1"/>
              <a:t>governance</a:t>
            </a:r>
            <a:r>
              <a:rPr lang="cy-GB" dirty="0"/>
              <a:t>, </a:t>
            </a:r>
            <a:r>
              <a:rPr lang="cy-GB" dirty="0" err="1"/>
              <a:t>etc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2951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CE4DDFAA-9769-9F48-AF65-078522DC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1800" dirty="0"/>
              <a:t>Strategaeth Cydraddoldeb, Amrywiaeth a Gwrth-hiliaeth  (3)</a:t>
            </a:r>
            <a:endParaRPr lang="en-GB" sz="1800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499014FA-BF93-4C99-59EB-ED3BD98A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Rôl y Cydlynydd: cydlynu’r gweithgareddau, cefnogi staff,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Yr holl staff sydd yn gyfrifol am y Strategaeth, ond y Cydlynydd yn arwain/arbenigo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lfan Testun 3">
            <a:extLst>
              <a:ext uri="{FF2B5EF4-FFF2-40B4-BE49-F238E27FC236}">
                <a16:creationId xmlns:a16="http://schemas.microsoft.com/office/drawing/2014/main" id="{4F047458-1B0F-50F4-71C5-3872C96570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y-GB" sz="2000" dirty="0" err="1"/>
              <a:t>Equality</a:t>
            </a:r>
            <a:r>
              <a:rPr lang="cy-GB" sz="2000" dirty="0"/>
              <a:t>, </a:t>
            </a:r>
            <a:r>
              <a:rPr lang="cy-GB" sz="2000" dirty="0" err="1"/>
              <a:t>Diversity</a:t>
            </a:r>
            <a:r>
              <a:rPr lang="cy-GB" sz="2000" dirty="0"/>
              <a:t> </a:t>
            </a:r>
            <a:r>
              <a:rPr lang="cy-GB" sz="2000" dirty="0" err="1"/>
              <a:t>and</a:t>
            </a:r>
            <a:r>
              <a:rPr lang="cy-GB" sz="2000" dirty="0"/>
              <a:t> </a:t>
            </a:r>
            <a:r>
              <a:rPr lang="cy-GB" sz="2000" dirty="0" err="1"/>
              <a:t>Anti-racism</a:t>
            </a:r>
            <a:r>
              <a:rPr lang="cy-GB" sz="2000" dirty="0"/>
              <a:t> </a:t>
            </a:r>
            <a:r>
              <a:rPr lang="cy-GB" sz="2000" dirty="0" err="1"/>
              <a:t>Strategy</a:t>
            </a:r>
            <a:r>
              <a:rPr lang="cy-GB" sz="2000" dirty="0"/>
              <a:t> (3)</a:t>
            </a:r>
            <a:endParaRPr lang="en-GB" sz="2000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92B2EA40-A32B-E5D7-F042-93C9DDF1E2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The </a:t>
            </a:r>
            <a:r>
              <a:rPr lang="cy-GB" dirty="0" err="1"/>
              <a:t>Coordinator’s</a:t>
            </a:r>
            <a:r>
              <a:rPr lang="cy-GB" dirty="0"/>
              <a:t> </a:t>
            </a:r>
            <a:r>
              <a:rPr lang="cy-GB" dirty="0" err="1"/>
              <a:t>role</a:t>
            </a:r>
            <a:r>
              <a:rPr lang="cy-GB" dirty="0"/>
              <a:t>: </a:t>
            </a:r>
            <a:r>
              <a:rPr lang="cy-GB" dirty="0" err="1"/>
              <a:t>coordinate</a:t>
            </a:r>
            <a:r>
              <a:rPr lang="cy-GB" dirty="0"/>
              <a:t> </a:t>
            </a:r>
            <a:r>
              <a:rPr lang="cy-GB" dirty="0" err="1"/>
              <a:t>activities</a:t>
            </a:r>
            <a:r>
              <a:rPr lang="cy-GB" dirty="0"/>
              <a:t>, </a:t>
            </a:r>
            <a:r>
              <a:rPr lang="cy-GB" dirty="0" err="1"/>
              <a:t>support</a:t>
            </a:r>
            <a:r>
              <a:rPr lang="cy-GB" dirty="0"/>
              <a:t> staff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All staff </a:t>
            </a:r>
            <a:r>
              <a:rPr lang="cy-GB" dirty="0" err="1"/>
              <a:t>are</a:t>
            </a:r>
            <a:r>
              <a:rPr lang="cy-GB" dirty="0"/>
              <a:t> </a:t>
            </a:r>
            <a:r>
              <a:rPr lang="cy-GB" dirty="0" err="1"/>
              <a:t>responsible</a:t>
            </a:r>
            <a:r>
              <a:rPr lang="cy-GB" dirty="0"/>
              <a:t> </a:t>
            </a:r>
            <a:r>
              <a:rPr lang="cy-GB" dirty="0" err="1"/>
              <a:t>for</a:t>
            </a:r>
            <a:r>
              <a:rPr lang="cy-GB" dirty="0"/>
              <a:t> the </a:t>
            </a:r>
            <a:r>
              <a:rPr lang="cy-GB" dirty="0" err="1"/>
              <a:t>Strategy</a:t>
            </a:r>
            <a:r>
              <a:rPr lang="cy-GB" dirty="0"/>
              <a:t>, </a:t>
            </a:r>
            <a:r>
              <a:rPr lang="cy-GB" dirty="0" err="1"/>
              <a:t>with</a:t>
            </a:r>
            <a:r>
              <a:rPr lang="cy-GB" dirty="0"/>
              <a:t> the </a:t>
            </a:r>
            <a:r>
              <a:rPr lang="cy-GB" dirty="0" err="1"/>
              <a:t>Coordinator</a:t>
            </a:r>
            <a:r>
              <a:rPr lang="cy-GB" dirty="0"/>
              <a:t> </a:t>
            </a:r>
            <a:r>
              <a:rPr lang="cy-GB" dirty="0" err="1"/>
              <a:t>leading</a:t>
            </a:r>
            <a:r>
              <a:rPr lang="cy-GB" dirty="0"/>
              <a:t>/</a:t>
            </a:r>
            <a:r>
              <a:rPr lang="cy-GB" dirty="0" err="1"/>
              <a:t>having</a:t>
            </a:r>
            <a:r>
              <a:rPr lang="cy-GB" dirty="0"/>
              <a:t> </a:t>
            </a:r>
            <a:r>
              <a:rPr lang="cy-GB" dirty="0" err="1"/>
              <a:t>expertise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1915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EE71EC68-45DE-1E1C-26A0-784D9E963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Llysgenhadon </a:t>
            </a:r>
            <a:endParaRPr lang="en-GB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815014E1-C966-9E37-990B-2EA5B3F862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Llysgenhadon y Coleg yn hyrwyddo addysg Gymraeg tu fewn i ysgolion, colegau AB, prifysgolion, prentisiaethau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Cefnogi yn ffeiriau UCAS/Eisteddfod/Tafwyl ayb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Cyfle i’r dysgwyr datblygu sgiliau iaith Gymraeg a chymryd mantais o gyfleoedd</a:t>
            </a:r>
            <a:endParaRPr lang="en-GB" sz="2000" dirty="0"/>
          </a:p>
        </p:txBody>
      </p:sp>
      <p:sp>
        <p:nvSpPr>
          <p:cNvPr id="4" name="Dalfan Testun 3">
            <a:extLst>
              <a:ext uri="{FF2B5EF4-FFF2-40B4-BE49-F238E27FC236}">
                <a16:creationId xmlns:a16="http://schemas.microsoft.com/office/drawing/2014/main" id="{42F03F5E-9A17-4B1A-39B7-02A9B8FE89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y-GB" dirty="0" err="1"/>
              <a:t>Ambassadors</a:t>
            </a:r>
            <a:r>
              <a:rPr lang="cy-GB" dirty="0"/>
              <a:t> </a:t>
            </a:r>
            <a:endParaRPr lang="en-GB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70BED071-EEF6-6DA1-1C71-30A25D6CF1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 err="1"/>
              <a:t>Ambassadors</a:t>
            </a:r>
            <a:r>
              <a:rPr lang="cy-GB" sz="2000" dirty="0"/>
              <a:t> </a:t>
            </a:r>
            <a:r>
              <a:rPr lang="cy-GB" sz="2000" dirty="0" err="1"/>
              <a:t>promote</a:t>
            </a:r>
            <a:r>
              <a:rPr lang="cy-GB" sz="2000" dirty="0"/>
              <a:t> Welsh </a:t>
            </a:r>
            <a:r>
              <a:rPr lang="cy-GB" sz="2000" dirty="0" err="1"/>
              <a:t>language</a:t>
            </a:r>
            <a:r>
              <a:rPr lang="cy-GB" sz="2000" dirty="0"/>
              <a:t> </a:t>
            </a:r>
            <a:r>
              <a:rPr lang="cy-GB" sz="2000" dirty="0" err="1"/>
              <a:t>learning</a:t>
            </a:r>
            <a:r>
              <a:rPr lang="cy-GB" sz="2000" dirty="0"/>
              <a:t> </a:t>
            </a:r>
            <a:r>
              <a:rPr lang="cy-GB" sz="2000" dirty="0" err="1"/>
              <a:t>in</a:t>
            </a:r>
            <a:r>
              <a:rPr lang="cy-GB" sz="2000" dirty="0"/>
              <a:t> </a:t>
            </a:r>
            <a:r>
              <a:rPr lang="cy-GB" sz="2000" dirty="0" err="1"/>
              <a:t>their</a:t>
            </a:r>
            <a:r>
              <a:rPr lang="cy-GB" sz="2000" dirty="0"/>
              <a:t> </a:t>
            </a:r>
            <a:r>
              <a:rPr lang="cy-GB" sz="2000" dirty="0" err="1"/>
              <a:t>schools</a:t>
            </a:r>
            <a:r>
              <a:rPr lang="cy-GB" sz="2000" dirty="0"/>
              <a:t>, FE </a:t>
            </a:r>
            <a:r>
              <a:rPr lang="cy-GB" sz="2000" dirty="0" err="1"/>
              <a:t>colleges</a:t>
            </a:r>
            <a:r>
              <a:rPr lang="cy-GB" sz="2000" dirty="0"/>
              <a:t>, </a:t>
            </a:r>
            <a:r>
              <a:rPr lang="cy-GB" sz="2000" dirty="0" err="1"/>
              <a:t>universities</a:t>
            </a:r>
            <a:r>
              <a:rPr lang="cy-GB" sz="2000" dirty="0"/>
              <a:t>, </a:t>
            </a:r>
            <a:r>
              <a:rPr lang="cy-GB" sz="2000" dirty="0" err="1"/>
              <a:t>apprenticeships</a:t>
            </a:r>
            <a:endParaRPr lang="cy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 err="1"/>
              <a:t>Support</a:t>
            </a:r>
            <a:r>
              <a:rPr lang="cy-GB" sz="2000" dirty="0"/>
              <a:t> </a:t>
            </a:r>
            <a:r>
              <a:rPr lang="cy-GB" sz="2000" dirty="0" err="1"/>
              <a:t>in</a:t>
            </a:r>
            <a:r>
              <a:rPr lang="cy-GB" sz="2000" dirty="0"/>
              <a:t> UCAS </a:t>
            </a:r>
            <a:r>
              <a:rPr lang="cy-GB" sz="2000" dirty="0" err="1"/>
              <a:t>fairs</a:t>
            </a:r>
            <a:r>
              <a:rPr lang="cy-GB" sz="2000" dirty="0"/>
              <a:t>/Eisteddfod/Tafwyl </a:t>
            </a:r>
            <a:r>
              <a:rPr lang="cy-GB" sz="2000" dirty="0" err="1"/>
              <a:t>etc</a:t>
            </a:r>
            <a:endParaRPr lang="cy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 err="1"/>
              <a:t>Chance</a:t>
            </a:r>
            <a:r>
              <a:rPr lang="cy-GB" sz="2000" dirty="0"/>
              <a:t> </a:t>
            </a:r>
            <a:r>
              <a:rPr lang="cy-GB" sz="2000" dirty="0" err="1"/>
              <a:t>for</a:t>
            </a:r>
            <a:r>
              <a:rPr lang="cy-GB" sz="2000" dirty="0"/>
              <a:t> </a:t>
            </a:r>
            <a:r>
              <a:rPr lang="cy-GB" sz="2000" dirty="0" err="1"/>
              <a:t>learners</a:t>
            </a:r>
            <a:r>
              <a:rPr lang="cy-GB" sz="2000" dirty="0"/>
              <a:t> to </a:t>
            </a:r>
            <a:r>
              <a:rPr lang="cy-GB" sz="2000" dirty="0" err="1"/>
              <a:t>develop</a:t>
            </a:r>
            <a:r>
              <a:rPr lang="cy-GB" sz="2000" dirty="0"/>
              <a:t> Welsh </a:t>
            </a:r>
            <a:r>
              <a:rPr lang="cy-GB" sz="2000" dirty="0" err="1"/>
              <a:t>language</a:t>
            </a:r>
            <a:r>
              <a:rPr lang="cy-GB" sz="2000" dirty="0"/>
              <a:t> </a:t>
            </a:r>
            <a:r>
              <a:rPr lang="cy-GB" sz="2000" dirty="0" err="1"/>
              <a:t>skills</a:t>
            </a:r>
            <a:r>
              <a:rPr lang="cy-GB" sz="2000" dirty="0"/>
              <a:t> </a:t>
            </a:r>
            <a:r>
              <a:rPr lang="cy-GB" sz="2000" dirty="0" err="1"/>
              <a:t>and</a:t>
            </a:r>
            <a:r>
              <a:rPr lang="cy-GB" sz="2000" dirty="0"/>
              <a:t> </a:t>
            </a:r>
            <a:r>
              <a:rPr lang="cy-GB" sz="2000" dirty="0" err="1"/>
              <a:t>make</a:t>
            </a:r>
            <a:r>
              <a:rPr lang="cy-GB" sz="2000" dirty="0"/>
              <a:t> the most of Welsh </a:t>
            </a:r>
            <a:r>
              <a:rPr lang="cy-GB" sz="2000" dirty="0" err="1"/>
              <a:t>language</a:t>
            </a:r>
            <a:r>
              <a:rPr lang="cy-GB" sz="2000" dirty="0"/>
              <a:t> </a:t>
            </a:r>
            <a:r>
              <a:rPr lang="cy-GB" sz="2000" dirty="0" err="1"/>
              <a:t>opportunities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624357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EE71EC68-45DE-1E1C-26A0-784D9E963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Llysgenhadon (2) </a:t>
            </a:r>
            <a:endParaRPr lang="en-GB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815014E1-C966-9E37-990B-2EA5B3F862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Pwysig bod llysgenhadon y Coleg, fel criw sydd yn hyrwyddo addysg Gymraeg, yn cynrychioli gymaint o ddysgwyr ag sy’n bosib</a:t>
            </a:r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Angen recriwtio mwy o lysgenhadon Du, Asiaidd a Lleiafrifoedd Ethnig</a:t>
            </a:r>
          </a:p>
        </p:txBody>
      </p:sp>
      <p:sp>
        <p:nvSpPr>
          <p:cNvPr id="4" name="Dalfan Testun 3">
            <a:extLst>
              <a:ext uri="{FF2B5EF4-FFF2-40B4-BE49-F238E27FC236}">
                <a16:creationId xmlns:a16="http://schemas.microsoft.com/office/drawing/2014/main" id="{42F03F5E-9A17-4B1A-39B7-02A9B8FE89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y-GB" dirty="0" err="1"/>
              <a:t>Ambassadors</a:t>
            </a:r>
            <a:r>
              <a:rPr lang="cy-GB" dirty="0"/>
              <a:t> (2)</a:t>
            </a:r>
            <a:endParaRPr lang="en-GB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70BED071-EEF6-6DA1-1C71-30A25D6CF1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 err="1"/>
              <a:t>Important</a:t>
            </a:r>
            <a:r>
              <a:rPr lang="cy-GB" sz="2000" dirty="0"/>
              <a:t> </a:t>
            </a:r>
            <a:r>
              <a:rPr lang="cy-GB" sz="2000" dirty="0" err="1"/>
              <a:t>that</a:t>
            </a:r>
            <a:r>
              <a:rPr lang="cy-GB" sz="2000" dirty="0"/>
              <a:t> the </a:t>
            </a:r>
            <a:r>
              <a:rPr lang="cy-GB" sz="2000" dirty="0" err="1"/>
              <a:t>Coleg’s</a:t>
            </a:r>
            <a:r>
              <a:rPr lang="cy-GB" sz="2000" dirty="0"/>
              <a:t> </a:t>
            </a:r>
            <a:r>
              <a:rPr lang="cy-GB" sz="2000" dirty="0" err="1"/>
              <a:t>ambassadors</a:t>
            </a:r>
            <a:r>
              <a:rPr lang="cy-GB" sz="2000" dirty="0"/>
              <a:t>, as a </a:t>
            </a:r>
            <a:r>
              <a:rPr lang="cy-GB" sz="2000" dirty="0" err="1"/>
              <a:t>group</a:t>
            </a:r>
            <a:r>
              <a:rPr lang="cy-GB" sz="2000" dirty="0"/>
              <a:t> </a:t>
            </a:r>
            <a:r>
              <a:rPr lang="cy-GB" sz="2000" dirty="0" err="1"/>
              <a:t>which</a:t>
            </a:r>
            <a:r>
              <a:rPr lang="cy-GB" sz="2000" dirty="0"/>
              <a:t> </a:t>
            </a:r>
            <a:r>
              <a:rPr lang="cy-GB" sz="2000" dirty="0" err="1"/>
              <a:t>promote</a:t>
            </a:r>
            <a:r>
              <a:rPr lang="cy-GB" sz="2000" dirty="0"/>
              <a:t> Welsh </a:t>
            </a:r>
            <a:r>
              <a:rPr lang="cy-GB" sz="2000" dirty="0" err="1"/>
              <a:t>language</a:t>
            </a:r>
            <a:r>
              <a:rPr lang="cy-GB" sz="2000" dirty="0"/>
              <a:t> </a:t>
            </a:r>
            <a:r>
              <a:rPr lang="cy-GB" sz="2000" dirty="0" err="1"/>
              <a:t>learning</a:t>
            </a:r>
            <a:r>
              <a:rPr lang="cy-GB" sz="2000" dirty="0"/>
              <a:t> </a:t>
            </a:r>
            <a:r>
              <a:rPr lang="cy-GB" sz="2000" dirty="0" err="1"/>
              <a:t>and</a:t>
            </a:r>
            <a:r>
              <a:rPr lang="cy-GB" sz="2000" dirty="0"/>
              <a:t> </a:t>
            </a:r>
            <a:r>
              <a:rPr lang="cy-GB" sz="2000" dirty="0" err="1"/>
              <a:t>opportunities</a:t>
            </a:r>
            <a:r>
              <a:rPr lang="cy-GB" sz="2000" dirty="0"/>
              <a:t>, </a:t>
            </a:r>
            <a:r>
              <a:rPr lang="cy-GB" sz="2000" dirty="0" err="1"/>
              <a:t>represent</a:t>
            </a:r>
            <a:r>
              <a:rPr lang="cy-GB" sz="2000" dirty="0"/>
              <a:t> as </a:t>
            </a:r>
            <a:r>
              <a:rPr lang="cy-GB" sz="2000" dirty="0" err="1"/>
              <a:t>many</a:t>
            </a:r>
            <a:r>
              <a:rPr lang="cy-GB" sz="2000" dirty="0"/>
              <a:t> </a:t>
            </a:r>
            <a:r>
              <a:rPr lang="cy-GB" sz="2000" dirty="0" err="1"/>
              <a:t>learners</a:t>
            </a:r>
            <a:r>
              <a:rPr lang="cy-GB" sz="2000" dirty="0"/>
              <a:t> as </a:t>
            </a:r>
            <a:r>
              <a:rPr lang="cy-GB" sz="2000" dirty="0" err="1"/>
              <a:t>possible</a:t>
            </a:r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 err="1"/>
              <a:t>Need</a:t>
            </a:r>
            <a:r>
              <a:rPr lang="cy-GB" sz="2000" dirty="0"/>
              <a:t> to </a:t>
            </a:r>
            <a:r>
              <a:rPr lang="cy-GB" sz="2000" dirty="0" err="1"/>
              <a:t>recruit</a:t>
            </a:r>
            <a:r>
              <a:rPr lang="cy-GB" sz="2000" dirty="0"/>
              <a:t> more Black, </a:t>
            </a:r>
            <a:r>
              <a:rPr lang="cy-GB" sz="2000" dirty="0" err="1"/>
              <a:t>Asian</a:t>
            </a:r>
            <a:r>
              <a:rPr lang="cy-GB" sz="2000" dirty="0"/>
              <a:t> </a:t>
            </a:r>
            <a:r>
              <a:rPr lang="cy-GB" sz="2000" dirty="0" err="1"/>
              <a:t>and</a:t>
            </a:r>
            <a:r>
              <a:rPr lang="cy-GB" sz="2000" dirty="0"/>
              <a:t> </a:t>
            </a:r>
            <a:r>
              <a:rPr lang="cy-GB" sz="2000" dirty="0" err="1"/>
              <a:t>Minority</a:t>
            </a:r>
            <a:r>
              <a:rPr lang="cy-GB" sz="2000" dirty="0"/>
              <a:t> Ethnic </a:t>
            </a:r>
            <a:r>
              <a:rPr lang="cy-GB" sz="2000" dirty="0" err="1"/>
              <a:t>ambassadors</a:t>
            </a:r>
            <a:endParaRPr lang="cy-GB" sz="2000" dirty="0"/>
          </a:p>
        </p:txBody>
      </p:sp>
    </p:spTree>
    <p:extLst>
      <p:ext uri="{BB962C8B-B14F-4D97-AF65-F5344CB8AC3E}">
        <p14:creationId xmlns:p14="http://schemas.microsoft.com/office/powerpoint/2010/main" val="1896620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60DC5067-08C6-C4F5-B7F7-9FD8E64AB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Cynllun Mentora		</a:t>
            </a:r>
            <a:endParaRPr lang="en-GB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486070C9-E40D-F3EB-76E9-CE9B89FDB7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Dysgwyr 16-19 oed sydd yn y Coleg neu yn y chweched ddosbarth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Derbyn mentora o unigolyn profiadol yn eu maes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Ar gyfer siaradwyr Cymraeg Du, Asiaidd a Lleiafrifoedd Ethnig (mentoriaid a dysgwyr)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Dysgwyr yn derbyn tâl £20/awr </a:t>
            </a:r>
            <a:endParaRPr lang="en-GB" dirty="0"/>
          </a:p>
        </p:txBody>
      </p:sp>
      <p:sp>
        <p:nvSpPr>
          <p:cNvPr id="4" name="Dalfan Testun 3">
            <a:extLst>
              <a:ext uri="{FF2B5EF4-FFF2-40B4-BE49-F238E27FC236}">
                <a16:creationId xmlns:a16="http://schemas.microsoft.com/office/drawing/2014/main" id="{7CF4502F-7391-2547-8F76-63837E1D1D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y-GB" sz="4000" dirty="0" err="1"/>
              <a:t>Mentoring</a:t>
            </a:r>
            <a:r>
              <a:rPr lang="cy-GB" sz="4000" dirty="0"/>
              <a:t> </a:t>
            </a:r>
            <a:r>
              <a:rPr lang="cy-GB" sz="4000" dirty="0" err="1"/>
              <a:t>Scheme</a:t>
            </a:r>
            <a:endParaRPr lang="en-GB" sz="4000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223084A8-AE39-6A97-6659-77D2C9840B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/>
              <a:t>16-19 </a:t>
            </a:r>
            <a:r>
              <a:rPr lang="cy-GB" dirty="0" err="1"/>
              <a:t>year</a:t>
            </a:r>
            <a:r>
              <a:rPr lang="cy-GB" dirty="0"/>
              <a:t> </a:t>
            </a:r>
            <a:r>
              <a:rPr lang="cy-GB" dirty="0" err="1"/>
              <a:t>old</a:t>
            </a:r>
            <a:r>
              <a:rPr lang="cy-GB" dirty="0"/>
              <a:t> </a:t>
            </a:r>
            <a:r>
              <a:rPr lang="cy-GB" dirty="0" err="1"/>
              <a:t>learners</a:t>
            </a:r>
            <a:r>
              <a:rPr lang="cy-GB" dirty="0"/>
              <a:t> </a:t>
            </a:r>
            <a:r>
              <a:rPr lang="cy-GB" dirty="0" err="1"/>
              <a:t>that</a:t>
            </a:r>
            <a:r>
              <a:rPr lang="cy-GB" dirty="0"/>
              <a:t> </a:t>
            </a:r>
            <a:r>
              <a:rPr lang="cy-GB" dirty="0" err="1"/>
              <a:t>are</a:t>
            </a:r>
            <a:r>
              <a:rPr lang="cy-GB" dirty="0"/>
              <a:t> </a:t>
            </a:r>
            <a:r>
              <a:rPr lang="cy-GB" dirty="0" err="1"/>
              <a:t>in</a:t>
            </a:r>
            <a:r>
              <a:rPr lang="cy-GB" dirty="0"/>
              <a:t> </a:t>
            </a:r>
            <a:r>
              <a:rPr lang="cy-GB" dirty="0" err="1"/>
              <a:t>sixth</a:t>
            </a:r>
            <a:r>
              <a:rPr lang="cy-GB" dirty="0"/>
              <a:t> </a:t>
            </a:r>
            <a:r>
              <a:rPr lang="cy-GB" dirty="0" err="1"/>
              <a:t>form</a:t>
            </a:r>
            <a:r>
              <a:rPr lang="cy-GB" dirty="0"/>
              <a:t> </a:t>
            </a:r>
            <a:r>
              <a:rPr lang="cy-GB" dirty="0" err="1"/>
              <a:t>colleges</a:t>
            </a:r>
            <a:r>
              <a:rPr lang="cy-GB" dirty="0"/>
              <a:t> or </a:t>
            </a:r>
            <a:r>
              <a:rPr lang="cy-GB" dirty="0" err="1"/>
              <a:t>schools</a:t>
            </a:r>
            <a:endParaRPr lang="cy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 err="1"/>
              <a:t>Mentoring</a:t>
            </a:r>
            <a:r>
              <a:rPr lang="cy-GB" dirty="0"/>
              <a:t> </a:t>
            </a:r>
            <a:r>
              <a:rPr lang="cy-GB" dirty="0" err="1"/>
              <a:t>sessions</a:t>
            </a:r>
            <a:r>
              <a:rPr lang="cy-GB" dirty="0"/>
              <a:t> </a:t>
            </a:r>
            <a:r>
              <a:rPr lang="cy-GB" dirty="0" err="1"/>
              <a:t>with</a:t>
            </a:r>
            <a:r>
              <a:rPr lang="cy-GB" dirty="0"/>
              <a:t> </a:t>
            </a:r>
            <a:r>
              <a:rPr lang="cy-GB" dirty="0" err="1"/>
              <a:t>an</a:t>
            </a:r>
            <a:r>
              <a:rPr lang="cy-GB" dirty="0"/>
              <a:t> </a:t>
            </a:r>
            <a:r>
              <a:rPr lang="cy-GB" dirty="0" err="1"/>
              <a:t>experienced</a:t>
            </a:r>
            <a:r>
              <a:rPr lang="cy-GB" dirty="0"/>
              <a:t> mentor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 err="1"/>
              <a:t>For</a:t>
            </a:r>
            <a:r>
              <a:rPr lang="cy-GB" dirty="0"/>
              <a:t> Black, </a:t>
            </a:r>
            <a:r>
              <a:rPr lang="cy-GB" dirty="0" err="1"/>
              <a:t>Asian</a:t>
            </a:r>
            <a:r>
              <a:rPr lang="cy-GB" dirty="0"/>
              <a:t> </a:t>
            </a:r>
            <a:r>
              <a:rPr lang="cy-GB" dirty="0" err="1"/>
              <a:t>and</a:t>
            </a:r>
            <a:r>
              <a:rPr lang="cy-GB" dirty="0"/>
              <a:t> </a:t>
            </a:r>
            <a:r>
              <a:rPr lang="cy-GB" dirty="0" err="1"/>
              <a:t>Minority</a:t>
            </a:r>
            <a:r>
              <a:rPr lang="cy-GB" dirty="0"/>
              <a:t> Ethnic Welsh </a:t>
            </a:r>
            <a:r>
              <a:rPr lang="cy-GB" dirty="0" err="1"/>
              <a:t>speakers</a:t>
            </a:r>
            <a:r>
              <a:rPr lang="cy-GB" dirty="0"/>
              <a:t> (</a:t>
            </a:r>
            <a:r>
              <a:rPr lang="cy-GB" dirty="0" err="1"/>
              <a:t>mentors</a:t>
            </a:r>
            <a:r>
              <a:rPr lang="cy-GB" dirty="0"/>
              <a:t> </a:t>
            </a:r>
            <a:r>
              <a:rPr lang="cy-GB" dirty="0" err="1"/>
              <a:t>and</a:t>
            </a:r>
            <a:r>
              <a:rPr lang="cy-GB" dirty="0"/>
              <a:t> </a:t>
            </a:r>
            <a:r>
              <a:rPr lang="cy-GB" dirty="0" err="1"/>
              <a:t>learners</a:t>
            </a:r>
            <a:r>
              <a:rPr lang="cy-GB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dirty="0" err="1"/>
              <a:t>Learners</a:t>
            </a:r>
            <a:r>
              <a:rPr lang="cy-GB" dirty="0"/>
              <a:t> </a:t>
            </a:r>
            <a:r>
              <a:rPr lang="cy-GB" dirty="0" err="1"/>
              <a:t>receive</a:t>
            </a:r>
            <a:r>
              <a:rPr lang="cy-GB" dirty="0"/>
              <a:t> </a:t>
            </a:r>
            <a:r>
              <a:rPr lang="cy-GB" dirty="0" err="1"/>
              <a:t>fee</a:t>
            </a:r>
            <a:r>
              <a:rPr lang="cy-GB" dirty="0"/>
              <a:t> of £20/</a:t>
            </a:r>
            <a:r>
              <a:rPr lang="cy-GB" dirty="0" err="1"/>
              <a:t>hour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621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60DC5067-08C6-C4F5-B7F7-9FD8E64AB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3600" dirty="0"/>
              <a:t>Cynllun Mentora (2) </a:t>
            </a:r>
            <a:r>
              <a:rPr lang="cy-GB" dirty="0"/>
              <a:t>		</a:t>
            </a:r>
            <a:endParaRPr lang="en-GB" dirty="0"/>
          </a:p>
        </p:txBody>
      </p:sp>
      <p:sp>
        <p:nvSpPr>
          <p:cNvPr id="3" name="Dalfan Testun 2">
            <a:extLst>
              <a:ext uri="{FF2B5EF4-FFF2-40B4-BE49-F238E27FC236}">
                <a16:creationId xmlns:a16="http://schemas.microsoft.com/office/drawing/2014/main" id="{486070C9-E40D-F3EB-76E9-CE9B89FDB7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Cynllun peilot 2023/24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8 mentor, 8 dysgwr o 3 ysgol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Themâu dan drafodaeth: arholiadau, codi hyder, dewisiadau Prifysgol, sut i ddefnyddio’r Gymraeg dros wyliau’r Haf, sut i siarad dros y ffôn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Sgiliau meddal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Fideo hyrwyddo wedi ffilmio, yn golygu ar hyn o bryd!</a:t>
            </a:r>
            <a:endParaRPr lang="en-GB" sz="2000" dirty="0"/>
          </a:p>
        </p:txBody>
      </p:sp>
      <p:sp>
        <p:nvSpPr>
          <p:cNvPr id="4" name="Dalfan Testun 3">
            <a:extLst>
              <a:ext uri="{FF2B5EF4-FFF2-40B4-BE49-F238E27FC236}">
                <a16:creationId xmlns:a16="http://schemas.microsoft.com/office/drawing/2014/main" id="{7CF4502F-7391-2547-8F76-63837E1D1D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63411" y="1259837"/>
            <a:ext cx="5796783" cy="792163"/>
          </a:xfrm>
        </p:spPr>
        <p:txBody>
          <a:bodyPr/>
          <a:lstStyle/>
          <a:p>
            <a:r>
              <a:rPr lang="cy-GB" sz="3600" dirty="0" err="1"/>
              <a:t>Mentoring</a:t>
            </a:r>
            <a:r>
              <a:rPr lang="cy-GB" sz="3600" dirty="0"/>
              <a:t> </a:t>
            </a:r>
            <a:r>
              <a:rPr lang="cy-GB" sz="3600" dirty="0" err="1"/>
              <a:t>Scheme</a:t>
            </a:r>
            <a:r>
              <a:rPr lang="cy-GB" sz="3600" dirty="0"/>
              <a:t> (2)</a:t>
            </a:r>
            <a:endParaRPr lang="en-GB" sz="3600" dirty="0"/>
          </a:p>
        </p:txBody>
      </p:sp>
      <p:sp>
        <p:nvSpPr>
          <p:cNvPr id="5" name="Dalfan Testun 4">
            <a:extLst>
              <a:ext uri="{FF2B5EF4-FFF2-40B4-BE49-F238E27FC236}">
                <a16:creationId xmlns:a16="http://schemas.microsoft.com/office/drawing/2014/main" id="{223084A8-AE39-6A97-6659-77D2C9840B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 err="1"/>
              <a:t>Pilot</a:t>
            </a:r>
            <a:r>
              <a:rPr lang="cy-GB" sz="2000" dirty="0"/>
              <a:t> </a:t>
            </a:r>
            <a:r>
              <a:rPr lang="cy-GB" sz="2000" dirty="0" err="1"/>
              <a:t>scheme</a:t>
            </a:r>
            <a:r>
              <a:rPr lang="cy-GB" sz="2000" dirty="0"/>
              <a:t> 2023/24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/>
              <a:t>8 </a:t>
            </a:r>
            <a:r>
              <a:rPr lang="cy-GB" sz="2000" dirty="0" err="1"/>
              <a:t>mentors</a:t>
            </a:r>
            <a:r>
              <a:rPr lang="cy-GB" sz="2000" dirty="0"/>
              <a:t>, 8 </a:t>
            </a:r>
            <a:r>
              <a:rPr lang="cy-GB" sz="2000" dirty="0" err="1"/>
              <a:t>learners</a:t>
            </a:r>
            <a:r>
              <a:rPr lang="cy-GB" sz="2000" dirty="0"/>
              <a:t> </a:t>
            </a:r>
            <a:r>
              <a:rPr lang="cy-GB" sz="2000" dirty="0" err="1"/>
              <a:t>from</a:t>
            </a:r>
            <a:r>
              <a:rPr lang="cy-GB" sz="2000" dirty="0"/>
              <a:t> 3 </a:t>
            </a:r>
            <a:r>
              <a:rPr lang="cy-GB" sz="2000" dirty="0" err="1"/>
              <a:t>schools</a:t>
            </a:r>
            <a:endParaRPr lang="cy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 err="1"/>
              <a:t>Themes</a:t>
            </a:r>
            <a:r>
              <a:rPr lang="cy-GB" sz="2000" dirty="0"/>
              <a:t> </a:t>
            </a:r>
            <a:r>
              <a:rPr lang="cy-GB" sz="2000" dirty="0" err="1"/>
              <a:t>discussed</a:t>
            </a:r>
            <a:r>
              <a:rPr lang="cy-GB" sz="2000" dirty="0"/>
              <a:t>: </a:t>
            </a:r>
            <a:r>
              <a:rPr lang="cy-GB" sz="2000" dirty="0" err="1"/>
              <a:t>exams</a:t>
            </a:r>
            <a:r>
              <a:rPr lang="cy-GB" sz="2000" dirty="0"/>
              <a:t>, </a:t>
            </a:r>
            <a:r>
              <a:rPr lang="cy-GB" sz="2000" dirty="0" err="1"/>
              <a:t>raising</a:t>
            </a:r>
            <a:r>
              <a:rPr lang="cy-GB" sz="2000" dirty="0"/>
              <a:t> </a:t>
            </a:r>
            <a:r>
              <a:rPr lang="cy-GB" sz="2000" dirty="0" err="1"/>
              <a:t>confidence</a:t>
            </a:r>
            <a:r>
              <a:rPr lang="cy-GB" sz="2000" dirty="0"/>
              <a:t>, </a:t>
            </a:r>
            <a:r>
              <a:rPr lang="cy-GB" sz="2000" dirty="0" err="1"/>
              <a:t>university</a:t>
            </a:r>
            <a:r>
              <a:rPr lang="cy-GB" sz="2000" dirty="0"/>
              <a:t> </a:t>
            </a:r>
            <a:r>
              <a:rPr lang="cy-GB" sz="2000" dirty="0" err="1"/>
              <a:t>choices</a:t>
            </a:r>
            <a:r>
              <a:rPr lang="cy-GB" sz="2000" dirty="0"/>
              <a:t>, </a:t>
            </a:r>
            <a:r>
              <a:rPr lang="cy-GB" sz="2000" dirty="0" err="1"/>
              <a:t>where</a:t>
            </a:r>
            <a:r>
              <a:rPr lang="cy-GB" sz="2000" dirty="0"/>
              <a:t> to </a:t>
            </a:r>
            <a:r>
              <a:rPr lang="cy-GB" sz="2000" dirty="0" err="1"/>
              <a:t>use</a:t>
            </a:r>
            <a:r>
              <a:rPr lang="cy-GB" sz="2000" dirty="0"/>
              <a:t> Welsh </a:t>
            </a:r>
            <a:r>
              <a:rPr lang="cy-GB" sz="2000" dirty="0" err="1"/>
              <a:t>during</a:t>
            </a:r>
            <a:r>
              <a:rPr lang="cy-GB" sz="2000" dirty="0"/>
              <a:t> </a:t>
            </a:r>
            <a:r>
              <a:rPr lang="cy-GB" sz="2000" dirty="0" err="1"/>
              <a:t>school</a:t>
            </a:r>
            <a:r>
              <a:rPr lang="cy-GB" sz="2000" dirty="0"/>
              <a:t> </a:t>
            </a:r>
            <a:r>
              <a:rPr lang="cy-GB" sz="2000" dirty="0" err="1"/>
              <a:t>holidays</a:t>
            </a:r>
            <a:r>
              <a:rPr lang="cy-GB" sz="2000" dirty="0"/>
              <a:t>, </a:t>
            </a:r>
            <a:r>
              <a:rPr lang="cy-GB" sz="2000" dirty="0" err="1"/>
              <a:t>how</a:t>
            </a:r>
            <a:r>
              <a:rPr lang="cy-GB" sz="2000" dirty="0"/>
              <a:t> to </a:t>
            </a:r>
            <a:r>
              <a:rPr lang="cy-GB" sz="2000" dirty="0" err="1"/>
              <a:t>speak</a:t>
            </a:r>
            <a:r>
              <a:rPr lang="cy-GB" sz="2000" dirty="0"/>
              <a:t> </a:t>
            </a:r>
            <a:r>
              <a:rPr lang="cy-GB" sz="2000" dirty="0" err="1"/>
              <a:t>on</a:t>
            </a:r>
            <a:r>
              <a:rPr lang="cy-GB" sz="2000" dirty="0"/>
              <a:t> the </a:t>
            </a:r>
            <a:r>
              <a:rPr lang="cy-GB" sz="2000" dirty="0" err="1"/>
              <a:t>phone</a:t>
            </a:r>
            <a:endParaRPr lang="cy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 err="1"/>
              <a:t>Soft</a:t>
            </a:r>
            <a:r>
              <a:rPr lang="cy-GB" sz="2000" dirty="0"/>
              <a:t> </a:t>
            </a:r>
            <a:r>
              <a:rPr lang="cy-GB" sz="2000" dirty="0" err="1"/>
              <a:t>skills</a:t>
            </a:r>
            <a:endParaRPr lang="cy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y-GB" sz="2000" dirty="0" err="1"/>
              <a:t>Marketing</a:t>
            </a:r>
            <a:r>
              <a:rPr lang="cy-GB" sz="2000" dirty="0"/>
              <a:t> </a:t>
            </a:r>
            <a:r>
              <a:rPr lang="cy-GB" sz="2000" dirty="0" err="1"/>
              <a:t>video</a:t>
            </a:r>
            <a:r>
              <a:rPr lang="cy-GB" sz="2000" dirty="0"/>
              <a:t> </a:t>
            </a:r>
            <a:r>
              <a:rPr lang="cy-GB" sz="2000" dirty="0" err="1"/>
              <a:t>for</a:t>
            </a:r>
            <a:r>
              <a:rPr lang="cy-GB" sz="2000" dirty="0"/>
              <a:t> </a:t>
            </a:r>
            <a:r>
              <a:rPr lang="cy-GB" sz="2000" dirty="0" err="1"/>
              <a:t>next</a:t>
            </a:r>
            <a:r>
              <a:rPr lang="cy-GB" sz="2000" dirty="0"/>
              <a:t> </a:t>
            </a:r>
            <a:r>
              <a:rPr lang="cy-GB" sz="2000" dirty="0" err="1"/>
              <a:t>year</a:t>
            </a:r>
            <a:r>
              <a:rPr lang="cy-GB" sz="2000" dirty="0"/>
              <a:t> </a:t>
            </a:r>
            <a:r>
              <a:rPr lang="cy-GB" sz="2000" dirty="0" err="1"/>
              <a:t>has</a:t>
            </a:r>
            <a:r>
              <a:rPr lang="cy-GB" sz="2000" dirty="0"/>
              <a:t> </a:t>
            </a:r>
            <a:r>
              <a:rPr lang="cy-GB" sz="2000" dirty="0" err="1"/>
              <a:t>been</a:t>
            </a:r>
            <a:r>
              <a:rPr lang="cy-GB" sz="2000" dirty="0"/>
              <a:t> </a:t>
            </a:r>
            <a:r>
              <a:rPr lang="cy-GB" sz="2000" dirty="0" err="1"/>
              <a:t>filmed</a:t>
            </a:r>
            <a:r>
              <a:rPr lang="cy-GB" sz="2000" dirty="0"/>
              <a:t>, </a:t>
            </a:r>
            <a:r>
              <a:rPr lang="cy-GB" sz="2000" dirty="0" err="1"/>
              <a:t>editing</a:t>
            </a:r>
            <a:r>
              <a:rPr lang="cy-GB" sz="2000" dirty="0"/>
              <a:t> as we </a:t>
            </a:r>
            <a:r>
              <a:rPr lang="cy-GB" sz="2000" dirty="0" err="1"/>
              <a:t>speak</a:t>
            </a:r>
            <a:r>
              <a:rPr lang="cy-GB" sz="2000" dirty="0"/>
              <a:t>!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89529592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Header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2B52B468-90CC-4C88-87D6-26C94A63387C}"/>
    </a:ext>
  </a:extLst>
</a:theme>
</file>

<file path=ppt/theme/theme10.xml><?xml version="1.0" encoding="utf-8"?>
<a:theme xmlns:a="http://schemas.openxmlformats.org/drawingml/2006/main" name="1_SLEIDIAU CYNNWY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7B7DAD64-B755-4C56-835E-0E5037FBD8B7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ITL Y SLEI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913F5300-CE4F-4CEA-B03D-CEE7383BCE50}"/>
    </a:ext>
  </a:extLst>
</a:theme>
</file>

<file path=ppt/theme/theme3.xml><?xml version="1.0" encoding="utf-8"?>
<a:theme xmlns:a="http://schemas.openxmlformats.org/drawingml/2006/main" name="TEITL Y SLEID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2E540DCF-6359-46F5-BA04-CEFB138E23A3}"/>
    </a:ext>
  </a:extLst>
</a:theme>
</file>

<file path=ppt/theme/theme4.xml><?xml version="1.0" encoding="utf-8"?>
<a:theme xmlns:a="http://schemas.openxmlformats.org/drawingml/2006/main" name="TEITL Y SLEID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D7A97FBD-B46A-4C07-8FBC-216154E7131B}"/>
    </a:ext>
  </a:extLst>
</a:theme>
</file>

<file path=ppt/theme/theme5.xml><?xml version="1.0" encoding="utf-8"?>
<a:theme xmlns:a="http://schemas.openxmlformats.org/drawingml/2006/main" name="SLEID CYFLWYN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8E22998C-D526-48C2-A7C4-BF59A09815AE}"/>
    </a:ext>
  </a:extLst>
</a:theme>
</file>

<file path=ppt/theme/theme6.xml><?xml version="1.0" encoding="utf-8"?>
<a:theme xmlns:a="http://schemas.openxmlformats.org/drawingml/2006/main" name="SLEID SY’N RHANNU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058195D1-F791-47A9-9B8B-21B89C0DA06E}"/>
    </a:ext>
  </a:extLst>
</a:theme>
</file>

<file path=ppt/theme/theme7.xml><?xml version="1.0" encoding="utf-8"?>
<a:theme xmlns:a="http://schemas.openxmlformats.org/drawingml/2006/main" name="SLEID SY’N RHANNU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3699F795-AA14-4BBF-A02B-EA5EF2ACC9C9}"/>
    </a:ext>
  </a:extLst>
</a:theme>
</file>

<file path=ppt/theme/theme8.xml><?xml version="1.0" encoding="utf-8"?>
<a:theme xmlns:a="http://schemas.openxmlformats.org/drawingml/2006/main" name="SLEID CYFLWYNO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C2763A60-1A76-4D22-80D9-C62E159D2003}"/>
    </a:ext>
  </a:extLst>
</a:theme>
</file>

<file path=ppt/theme/theme9.xml><?xml version="1.0" encoding="utf-8"?>
<a:theme xmlns:a="http://schemas.openxmlformats.org/drawingml/2006/main" name="SLEIDIAU CYNNWY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leg Cymeaeg">
      <a:majorFont>
        <a:latin typeface="Poppins Black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.potx" id="{24CD9BD4-529D-4454-A48F-960722023076}" vid="{BFE5A834-A715-45FD-8FE5-F2BE552DC01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614EDF9F6A814F97044BBFE96F8881" ma:contentTypeVersion="18" ma:contentTypeDescription="Create a new document." ma:contentTypeScope="" ma:versionID="1fb9f93b7ac7c71c767ce1b8511d3ab0">
  <xsd:schema xmlns:xsd="http://www.w3.org/2001/XMLSchema" xmlns:xs="http://www.w3.org/2001/XMLSchema" xmlns:p="http://schemas.microsoft.com/office/2006/metadata/properties" xmlns:ns2="169d34e0-e3c6-438c-afd4-cc9c21471bf0" xmlns:ns3="47ac188a-5786-4896-a779-c3ca6eeafed3" targetNamespace="http://schemas.microsoft.com/office/2006/metadata/properties" ma:root="true" ma:fieldsID="9bf3a972d544ad4866a2ccd5c9678524" ns2:_="" ns3:_="">
    <xsd:import namespace="169d34e0-e3c6-438c-afd4-cc9c21471bf0"/>
    <xsd:import namespace="47ac188a-5786-4896-a779-c3ca6eeafe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9d34e0-e3c6-438c-afd4-cc9c21471b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10e979b-aa80-451d-8e80-ebb5d990af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ac188a-5786-4896-a779-c3ca6eeafed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c882f91-5389-4532-9e6e-eb7be547275d}" ma:internalName="TaxCatchAll" ma:showField="CatchAllData" ma:web="47ac188a-5786-4896-a779-c3ca6eeafed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7ac188a-5786-4896-a779-c3ca6eeafed3" xsi:nil="true"/>
    <lcf76f155ced4ddcb4097134ff3c332f xmlns="169d34e0-e3c6-438c-afd4-cc9c21471bf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275438-4D1A-4882-971F-7B2E4814D9BB}"/>
</file>

<file path=customXml/itemProps2.xml><?xml version="1.0" encoding="utf-8"?>
<ds:datastoreItem xmlns:ds="http://schemas.openxmlformats.org/officeDocument/2006/customXml" ds:itemID="{6AD79B1D-0AC0-4BA9-9663-649B85242852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d05c2615-011e-491c-8a66-fa77ea370394"/>
    <ds:schemaRef ds:uri="http://purl.org/dc/elements/1.1/"/>
    <ds:schemaRef ds:uri="http://schemas.microsoft.com/office/2006/metadata/properties"/>
    <ds:schemaRef ds:uri="90b3a09c-ce72-435f-abef-9f6e6f83785b"/>
    <ds:schemaRef ds:uri="http://www.w3.org/XML/1998/namespace"/>
    <ds:schemaRef ds:uri="aa2f4cc4-8c54-40b5-a59c-49561bcefe5e"/>
    <ds:schemaRef ds:uri="99588ce3-addc-4a1c-8e25-2fd18c9d2ef4"/>
  </ds:schemaRefs>
</ds:datastoreItem>
</file>

<file path=customXml/itemProps3.xml><?xml version="1.0" encoding="utf-8"?>
<ds:datastoreItem xmlns:ds="http://schemas.openxmlformats.org/officeDocument/2006/customXml" ds:itemID="{310189C6-ECB2-45A2-95C5-FFF97A3DB4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Templed Pwebwynt 2 (1)</Template>
  <TotalTime>208</TotalTime>
  <Words>634</Words>
  <Application>Microsoft Office PowerPoint</Application>
  <PresentationFormat>Sgrin Lydan</PresentationFormat>
  <Paragraphs>74</Paragraphs>
  <Slides>10</Slides>
  <Notes>0</Notes>
  <HiddenSlides>0</HiddenSlides>
  <MMClips>0</MMClips>
  <ScaleCrop>false</ScaleCrop>
  <HeadingPairs>
    <vt:vector size="6" baseType="variant">
      <vt:variant>
        <vt:lpstr>Ffontiau a Ddefnyddiwyd</vt:lpstr>
      </vt:variant>
      <vt:variant>
        <vt:i4>4</vt:i4>
      </vt:variant>
      <vt:variant>
        <vt:lpstr>Thema</vt:lpstr>
      </vt:variant>
      <vt:variant>
        <vt:i4>10</vt:i4>
      </vt:variant>
      <vt:variant>
        <vt:lpstr>Teitlau Sleidiau</vt:lpstr>
      </vt:variant>
      <vt:variant>
        <vt:i4>10</vt:i4>
      </vt:variant>
    </vt:vector>
  </HeadingPairs>
  <TitlesOfParts>
    <vt:vector size="24" baseType="lpstr">
      <vt:lpstr>Arial</vt:lpstr>
      <vt:lpstr>Calibri</vt:lpstr>
      <vt:lpstr>Poppins Black</vt:lpstr>
      <vt:lpstr>Poppins Medium</vt:lpstr>
      <vt:lpstr>Section Headers</vt:lpstr>
      <vt:lpstr>TEITL Y SLEID</vt:lpstr>
      <vt:lpstr>TEITL Y SLEID 2</vt:lpstr>
      <vt:lpstr>TEITL Y SLEID 3</vt:lpstr>
      <vt:lpstr>SLEID CYFLWYNO</vt:lpstr>
      <vt:lpstr>SLEID SY’N RHANNU</vt:lpstr>
      <vt:lpstr>SLEID SY’N RHANNU 2</vt:lpstr>
      <vt:lpstr>SLEID CYFLWYNO 2</vt:lpstr>
      <vt:lpstr>SLEIDIAU CYNNWYS</vt:lpstr>
      <vt:lpstr>1_SLEIDIAU CYNNWYS</vt:lpstr>
      <vt:lpstr>Cydlynydd Cydraddoldeb, Amrywiaeth a Gwrth-hiliaeth</vt:lpstr>
      <vt:lpstr>Cynnwys </vt:lpstr>
      <vt:lpstr>Strategaeth Cydraddoldeb, Amrywiaeth a Gwrth-hiliaeth </vt:lpstr>
      <vt:lpstr>Strategaeth Cydraddoldeb, Amrywiaeth a Gwrth-hiliaeth  (2)</vt:lpstr>
      <vt:lpstr>Strategaeth Cydraddoldeb, Amrywiaeth a Gwrth-hiliaeth  (3)</vt:lpstr>
      <vt:lpstr>Llysgenhadon </vt:lpstr>
      <vt:lpstr>Llysgenhadon (2) </vt:lpstr>
      <vt:lpstr>Cynllun Mentora  </vt:lpstr>
      <vt:lpstr>Cynllun Mentora (2)   </vt:lpstr>
      <vt:lpstr>Cynllun Mentora (3)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Cydlynydd Cydraddoldeb, Amrywiaeth a Gwrth-hiliaeth</dc:title>
  <dc:creator>Emily Pemberton</dc:creator>
  <cp:lastModifiedBy>Alaw Dafydd</cp:lastModifiedBy>
  <cp:revision>1</cp:revision>
  <dcterms:created xsi:type="dcterms:W3CDTF">2024-05-14T11:49:59Z</dcterms:created>
  <dcterms:modified xsi:type="dcterms:W3CDTF">2024-06-07T11:01:28Z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0x010100368E387A85470C4298B454B8B01A28C3</vt:lpwstr>
  </property>
</Properties>
</file>